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5"/>
  </p:notesMasterIdLst>
  <p:handoutMasterIdLst>
    <p:handoutMasterId r:id="rId36"/>
  </p:handoutMasterIdLst>
  <p:sldIdLst>
    <p:sldId id="2527" r:id="rId5"/>
    <p:sldId id="2532" r:id="rId6"/>
    <p:sldId id="2469" r:id="rId7"/>
    <p:sldId id="2533" r:id="rId8"/>
    <p:sldId id="2534" r:id="rId9"/>
    <p:sldId id="2535" r:id="rId10"/>
    <p:sldId id="2536" r:id="rId11"/>
    <p:sldId id="2554" r:id="rId12"/>
    <p:sldId id="2553" r:id="rId13"/>
    <p:sldId id="2548" r:id="rId14"/>
    <p:sldId id="2537" r:id="rId15"/>
    <p:sldId id="2538" r:id="rId16"/>
    <p:sldId id="2539" r:id="rId17"/>
    <p:sldId id="2540" r:id="rId18"/>
    <p:sldId id="2541" r:id="rId19"/>
    <p:sldId id="2555" r:id="rId20"/>
    <p:sldId id="2542" r:id="rId21"/>
    <p:sldId id="2543" r:id="rId22"/>
    <p:sldId id="2544" r:id="rId23"/>
    <p:sldId id="2545" r:id="rId24"/>
    <p:sldId id="2556" r:id="rId25"/>
    <p:sldId id="2546" r:id="rId26"/>
    <p:sldId id="2547" r:id="rId27"/>
    <p:sldId id="2557" r:id="rId28"/>
    <p:sldId id="2559" r:id="rId29"/>
    <p:sldId id="2523" r:id="rId30"/>
    <p:sldId id="2549" r:id="rId31"/>
    <p:sldId id="2551" r:id="rId32"/>
    <p:sldId id="2558" r:id="rId33"/>
    <p:sldId id="2552"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 id="3" name="Zidwick, Vicki" initials="VZ" lastIdx="15" clrIdx="2">
    <p:extLst>
      <p:ext uri="{19B8F6BF-5375-455C-9EA6-DF929625EA0E}">
        <p15:presenceInfo xmlns:p15="http://schemas.microsoft.com/office/powerpoint/2012/main" userId="S::VZidwick@corp.archcapservices.com::c7c53328-8ca1-4d89-833e-5fe0f858ed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6B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F79045-E5E3-4153-9B67-5CAB23649828}" v="4" dt="2026-03-16T19:46:50.374"/>
    <p1510:client id="{9AED47C4-E21F-CC20-D18F-F21CAA3C235C}" v="87" dt="2026-03-17T10:47:20.229"/>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74"/>
  </p:normalViewPr>
  <p:slideViewPr>
    <p:cSldViewPr snapToGrid="0" snapToObjects="1" showGuides="1">
      <p:cViewPr varScale="1">
        <p:scale>
          <a:sx n="67" d="100"/>
          <a:sy n="67" d="100"/>
        </p:scale>
        <p:origin x="536" y="44"/>
      </p:cViewPr>
      <p:guideLst>
        <p:guide orient="horz" pos="2112"/>
        <p:guide pos="3840"/>
      </p:guideLst>
    </p:cSldViewPr>
  </p:slideViewPr>
  <p:notesTextViewPr>
    <p:cViewPr>
      <p:scale>
        <a:sx n="1" d="1"/>
        <a:sy n="1" d="1"/>
      </p:scale>
      <p:origin x="0" y="0"/>
    </p:cViewPr>
  </p:notesTextViewPr>
  <p:sorterViewPr>
    <p:cViewPr>
      <p:scale>
        <a:sx n="66" d="100"/>
        <a:sy n="66" d="100"/>
      </p:scale>
      <p:origin x="0" y="-1483"/>
    </p:cViewPr>
  </p:sorterViewPr>
  <p:notesViewPr>
    <p:cSldViewPr snapToGrid="0" snapToObjects="1">
      <p:cViewPr varScale="1">
        <p:scale>
          <a:sx n="84" d="100"/>
          <a:sy n="84" d="100"/>
        </p:scale>
        <p:origin x="3828"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idwick, Vicki" userId="c7c53328-8ca1-4d89-833e-5fe0f858ed84" providerId="ADAL" clId="{98696FE0-6AF9-4B1E-8281-053D2BB87E59}"/>
    <pc:docChg chg="custSel modSld">
      <pc:chgData name="Zidwick, Vicki" userId="c7c53328-8ca1-4d89-833e-5fe0f858ed84" providerId="ADAL" clId="{98696FE0-6AF9-4B1E-8281-053D2BB87E59}" dt="2026-03-17T17:19:07.841" v="91" actId="20577"/>
      <pc:docMkLst>
        <pc:docMk/>
      </pc:docMkLst>
      <pc:sldChg chg="modSp mod">
        <pc:chgData name="Zidwick, Vicki" userId="c7c53328-8ca1-4d89-833e-5fe0f858ed84" providerId="ADAL" clId="{98696FE0-6AF9-4B1E-8281-053D2BB87E59}" dt="2026-03-12T13:14:35.649" v="42" actId="1035"/>
        <pc:sldMkLst>
          <pc:docMk/>
          <pc:sldMk cId="2005310404" sldId="2523"/>
        </pc:sldMkLst>
        <pc:spChg chg="mod">
          <ac:chgData name="Zidwick, Vicki" userId="c7c53328-8ca1-4d89-833e-5fe0f858ed84" providerId="ADAL" clId="{98696FE0-6AF9-4B1E-8281-053D2BB87E59}" dt="2026-03-12T13:14:35.649" v="42" actId="1035"/>
          <ac:spMkLst>
            <pc:docMk/>
            <pc:sldMk cId="2005310404" sldId="2523"/>
            <ac:spMk id="20" creationId="{D2C07AD2-1340-B69E-3CE3-9AE0D62D4E86}"/>
          </ac:spMkLst>
        </pc:spChg>
        <pc:picChg chg="mod">
          <ac:chgData name="Zidwick, Vicki" userId="c7c53328-8ca1-4d89-833e-5fe0f858ed84" providerId="ADAL" clId="{98696FE0-6AF9-4B1E-8281-053D2BB87E59}" dt="2026-03-12T13:14:35.649" v="42" actId="1035"/>
          <ac:picMkLst>
            <pc:docMk/>
            <pc:sldMk cId="2005310404" sldId="2523"/>
            <ac:picMk id="19" creationId="{8F16EBB2-3431-75FE-D060-2B057D0CFDA3}"/>
          </ac:picMkLst>
        </pc:picChg>
        <pc:cxnChg chg="mod">
          <ac:chgData name="Zidwick, Vicki" userId="c7c53328-8ca1-4d89-833e-5fe0f858ed84" providerId="ADAL" clId="{98696FE0-6AF9-4B1E-8281-053D2BB87E59}" dt="2026-03-12T13:14:35.649" v="42" actId="1035"/>
          <ac:cxnSpMkLst>
            <pc:docMk/>
            <pc:sldMk cId="2005310404" sldId="2523"/>
            <ac:cxnSpMk id="22" creationId="{B1D944FA-6A30-6F9B-C0D6-2E9960C63DFD}"/>
          </ac:cxnSpMkLst>
        </pc:cxnChg>
      </pc:sldChg>
      <pc:sldChg chg="modSp mod">
        <pc:chgData name="Zidwick, Vicki" userId="c7c53328-8ca1-4d89-833e-5fe0f858ed84" providerId="ADAL" clId="{98696FE0-6AF9-4B1E-8281-053D2BB87E59}" dt="2026-03-16T19:05:41.922" v="47"/>
        <pc:sldMkLst>
          <pc:docMk/>
          <pc:sldMk cId="2823331165" sldId="2532"/>
        </pc:sldMkLst>
        <pc:spChg chg="mod">
          <ac:chgData name="Zidwick, Vicki" userId="c7c53328-8ca1-4d89-833e-5fe0f858ed84" providerId="ADAL" clId="{98696FE0-6AF9-4B1E-8281-053D2BB87E59}" dt="2026-03-16T19:05:41.922" v="47"/>
          <ac:spMkLst>
            <pc:docMk/>
            <pc:sldMk cId="2823331165" sldId="2532"/>
            <ac:spMk id="18" creationId="{3D88D302-9727-BB83-2E2B-4A1DA1F1BDEC}"/>
          </ac:spMkLst>
        </pc:spChg>
      </pc:sldChg>
      <pc:sldChg chg="modSp mod">
        <pc:chgData name="Zidwick, Vicki" userId="c7c53328-8ca1-4d89-833e-5fe0f858ed84" providerId="ADAL" clId="{98696FE0-6AF9-4B1E-8281-053D2BB87E59}" dt="2026-03-16T19:46:36.725" v="71" actId="20577"/>
        <pc:sldMkLst>
          <pc:docMk/>
          <pc:sldMk cId="2662780602" sldId="2533"/>
        </pc:sldMkLst>
        <pc:spChg chg="mod">
          <ac:chgData name="Zidwick, Vicki" userId="c7c53328-8ca1-4d89-833e-5fe0f858ed84" providerId="ADAL" clId="{98696FE0-6AF9-4B1E-8281-053D2BB87E59}" dt="2026-03-16T19:46:36.725" v="71" actId="20577"/>
          <ac:spMkLst>
            <pc:docMk/>
            <pc:sldMk cId="2662780602" sldId="2533"/>
            <ac:spMk id="11" creationId="{976C08AB-4846-D801-93A5-2D25BD2A2E07}"/>
          </ac:spMkLst>
        </pc:spChg>
      </pc:sldChg>
      <pc:sldChg chg="delSp modSp mod">
        <pc:chgData name="Zidwick, Vicki" userId="c7c53328-8ca1-4d89-833e-5fe0f858ed84" providerId="ADAL" clId="{98696FE0-6AF9-4B1E-8281-053D2BB87E59}" dt="2026-03-16T19:07:33.113" v="56" actId="20577"/>
        <pc:sldMkLst>
          <pc:docMk/>
          <pc:sldMk cId="1172636290" sldId="2534"/>
        </pc:sldMkLst>
        <pc:spChg chg="del">
          <ac:chgData name="Zidwick, Vicki" userId="c7c53328-8ca1-4d89-833e-5fe0f858ed84" providerId="ADAL" clId="{98696FE0-6AF9-4B1E-8281-053D2BB87E59}" dt="2026-03-16T19:06:48.003" v="49" actId="478"/>
          <ac:spMkLst>
            <pc:docMk/>
            <pc:sldMk cId="1172636290" sldId="2534"/>
            <ac:spMk id="4" creationId="{CE961AF9-B9A1-B0DD-E2FA-A6AEBE0EC158}"/>
          </ac:spMkLst>
        </pc:spChg>
        <pc:spChg chg="mod">
          <ac:chgData name="Zidwick, Vicki" userId="c7c53328-8ca1-4d89-833e-5fe0f858ed84" providerId="ADAL" clId="{98696FE0-6AF9-4B1E-8281-053D2BB87E59}" dt="2026-03-16T19:07:33.113" v="56" actId="20577"/>
          <ac:spMkLst>
            <pc:docMk/>
            <pc:sldMk cId="1172636290" sldId="2534"/>
            <ac:spMk id="11" creationId="{24312140-7157-924B-9757-82B3D456F9F3}"/>
          </ac:spMkLst>
        </pc:spChg>
      </pc:sldChg>
      <pc:sldChg chg="modSp mod">
        <pc:chgData name="Zidwick, Vicki" userId="c7c53328-8ca1-4d89-833e-5fe0f858ed84" providerId="ADAL" clId="{98696FE0-6AF9-4B1E-8281-053D2BB87E59}" dt="2026-03-17T17:17:59.599" v="88" actId="20577"/>
        <pc:sldMkLst>
          <pc:docMk/>
          <pc:sldMk cId="282259181" sldId="2535"/>
        </pc:sldMkLst>
        <pc:spChg chg="mod">
          <ac:chgData name="Zidwick, Vicki" userId="c7c53328-8ca1-4d89-833e-5fe0f858ed84" providerId="ADAL" clId="{98696FE0-6AF9-4B1E-8281-053D2BB87E59}" dt="2026-03-17T17:17:59.599" v="88" actId="20577"/>
          <ac:spMkLst>
            <pc:docMk/>
            <pc:sldMk cId="282259181" sldId="2535"/>
            <ac:spMk id="11" creationId="{35630CAD-D15F-8DB9-6AD0-47AF1D129438}"/>
          </ac:spMkLst>
        </pc:spChg>
      </pc:sldChg>
      <pc:sldChg chg="modSp mod">
        <pc:chgData name="Zidwick, Vicki" userId="c7c53328-8ca1-4d89-833e-5fe0f858ed84" providerId="ADAL" clId="{98696FE0-6AF9-4B1E-8281-053D2BB87E59}" dt="2026-03-12T13:13:45.838" v="0" actId="20577"/>
        <pc:sldMkLst>
          <pc:docMk/>
          <pc:sldMk cId="4262780206" sldId="2538"/>
        </pc:sldMkLst>
        <pc:spChg chg="mod">
          <ac:chgData name="Zidwick, Vicki" userId="c7c53328-8ca1-4d89-833e-5fe0f858ed84" providerId="ADAL" clId="{98696FE0-6AF9-4B1E-8281-053D2BB87E59}" dt="2026-03-12T13:13:45.838" v="0" actId="20577"/>
          <ac:spMkLst>
            <pc:docMk/>
            <pc:sldMk cId="4262780206" sldId="2538"/>
            <ac:spMk id="11" creationId="{6D1B3E0A-4B20-6081-7421-A60A16C0D3CC}"/>
          </ac:spMkLst>
        </pc:spChg>
      </pc:sldChg>
      <pc:sldChg chg="modSp mod">
        <pc:chgData name="Zidwick, Vicki" userId="c7c53328-8ca1-4d89-833e-5fe0f858ed84" providerId="ADAL" clId="{98696FE0-6AF9-4B1E-8281-053D2BB87E59}" dt="2026-03-16T19:07:44.603" v="57" actId="6549"/>
        <pc:sldMkLst>
          <pc:docMk/>
          <pc:sldMk cId="2825173246" sldId="2548"/>
        </pc:sldMkLst>
        <pc:spChg chg="mod">
          <ac:chgData name="Zidwick, Vicki" userId="c7c53328-8ca1-4d89-833e-5fe0f858ed84" providerId="ADAL" clId="{98696FE0-6AF9-4B1E-8281-053D2BB87E59}" dt="2026-03-16T19:07:44.603" v="57" actId="6549"/>
          <ac:spMkLst>
            <pc:docMk/>
            <pc:sldMk cId="2825173246" sldId="2548"/>
            <ac:spMk id="5" creationId="{F9E09E5F-D513-A2CE-7A75-4048D517A2E4}"/>
          </ac:spMkLst>
        </pc:spChg>
      </pc:sldChg>
      <pc:sldChg chg="modSp mod">
        <pc:chgData name="Zidwick, Vicki" userId="c7c53328-8ca1-4d89-833e-5fe0f858ed84" providerId="ADAL" clId="{98696FE0-6AF9-4B1E-8281-053D2BB87E59}" dt="2026-03-16T19:46:43.725" v="77" actId="6549"/>
        <pc:sldMkLst>
          <pc:docMk/>
          <pc:sldMk cId="3691733164" sldId="2549"/>
        </pc:sldMkLst>
        <pc:spChg chg="mod">
          <ac:chgData name="Zidwick, Vicki" userId="c7c53328-8ca1-4d89-833e-5fe0f858ed84" providerId="ADAL" clId="{98696FE0-6AF9-4B1E-8281-053D2BB87E59}" dt="2026-03-16T19:46:43.725" v="77" actId="6549"/>
          <ac:spMkLst>
            <pc:docMk/>
            <pc:sldMk cId="3691733164" sldId="2549"/>
            <ac:spMk id="12" creationId="{449B78C9-5811-9D46-07DB-F7C95C28C077}"/>
          </ac:spMkLst>
        </pc:spChg>
      </pc:sldChg>
      <pc:sldChg chg="modSp mod">
        <pc:chgData name="Zidwick, Vicki" userId="c7c53328-8ca1-4d89-833e-5fe0f858ed84" providerId="ADAL" clId="{98696FE0-6AF9-4B1E-8281-053D2BB87E59}" dt="2026-03-17T17:19:07.841" v="91" actId="20577"/>
        <pc:sldMkLst>
          <pc:docMk/>
          <pc:sldMk cId="1445630884" sldId="2551"/>
        </pc:sldMkLst>
        <pc:spChg chg="mod">
          <ac:chgData name="Zidwick, Vicki" userId="c7c53328-8ca1-4d89-833e-5fe0f858ed84" providerId="ADAL" clId="{98696FE0-6AF9-4B1E-8281-053D2BB87E59}" dt="2026-03-17T17:19:07.841" v="91" actId="20577"/>
          <ac:spMkLst>
            <pc:docMk/>
            <pc:sldMk cId="1445630884" sldId="2551"/>
            <ac:spMk id="11" creationId="{A440E83E-FC80-AEA6-67E6-E82859C2CBAA}"/>
          </ac:spMkLst>
        </pc:spChg>
      </pc:sldChg>
      <pc:sldChg chg="modSp mod">
        <pc:chgData name="Zidwick, Vicki" userId="c7c53328-8ca1-4d89-833e-5fe0f858ed84" providerId="ADAL" clId="{98696FE0-6AF9-4B1E-8281-053D2BB87E59}" dt="2026-03-12T13:16:42.132" v="45" actId="20577"/>
        <pc:sldMkLst>
          <pc:docMk/>
          <pc:sldMk cId="615171173" sldId="2552"/>
        </pc:sldMkLst>
        <pc:spChg chg="mod">
          <ac:chgData name="Zidwick, Vicki" userId="c7c53328-8ca1-4d89-833e-5fe0f858ed84" providerId="ADAL" clId="{98696FE0-6AF9-4B1E-8281-053D2BB87E59}" dt="2026-03-12T13:16:42.132" v="45" actId="20577"/>
          <ac:spMkLst>
            <pc:docMk/>
            <pc:sldMk cId="615171173" sldId="2552"/>
            <ac:spMk id="13" creationId="{A3CA3143-5144-DECF-1588-57754CD0827E}"/>
          </ac:spMkLst>
        </pc:spChg>
      </pc:sldChg>
      <pc:sldChg chg="modSp mod">
        <pc:chgData name="Zidwick, Vicki" userId="c7c53328-8ca1-4d89-833e-5fe0f858ed84" providerId="ADAL" clId="{98696FE0-6AF9-4B1E-8281-053D2BB87E59}" dt="2026-03-16T19:08:08.097" v="58" actId="20577"/>
        <pc:sldMkLst>
          <pc:docMk/>
          <pc:sldMk cId="873994043" sldId="2555"/>
        </pc:sldMkLst>
        <pc:spChg chg="mod">
          <ac:chgData name="Zidwick, Vicki" userId="c7c53328-8ca1-4d89-833e-5fe0f858ed84" providerId="ADAL" clId="{98696FE0-6AF9-4B1E-8281-053D2BB87E59}" dt="2026-03-16T19:08:08.097" v="58" actId="20577"/>
          <ac:spMkLst>
            <pc:docMk/>
            <pc:sldMk cId="873994043" sldId="2555"/>
            <ac:spMk id="11" creationId="{5426DBC3-49EB-471F-C183-BC0E754B0EF6}"/>
          </ac:spMkLst>
        </pc:spChg>
      </pc:sldChg>
      <pc:sldChg chg="modSp mod">
        <pc:chgData name="Zidwick, Vicki" userId="c7c53328-8ca1-4d89-833e-5fe0f858ed84" providerId="ADAL" clId="{98696FE0-6AF9-4B1E-8281-053D2BB87E59}" dt="2026-03-16T19:08:52.259" v="59" actId="20577"/>
        <pc:sldMkLst>
          <pc:docMk/>
          <pc:sldMk cId="2090264075" sldId="2559"/>
        </pc:sldMkLst>
        <pc:spChg chg="mod">
          <ac:chgData name="Zidwick, Vicki" userId="c7c53328-8ca1-4d89-833e-5fe0f858ed84" providerId="ADAL" clId="{98696FE0-6AF9-4B1E-8281-053D2BB87E59}" dt="2026-03-16T19:08:52.259" v="59" actId="20577"/>
          <ac:spMkLst>
            <pc:docMk/>
            <pc:sldMk cId="2090264075" sldId="2559"/>
            <ac:spMk id="18" creationId="{3A2F1AF3-29F5-19C0-CFC7-356989B213DA}"/>
          </ac:spMkLst>
        </pc:spChg>
      </pc:sldChg>
    </pc:docChg>
  </pc:docChgLst>
  <pc:docChgLst>
    <pc:chgData name="Zidwick, Vicki" userId="S::vzidwick@corp.archcapservices.com::c7c53328-8ca1-4d89-833e-5fe0f858ed84" providerId="AD" clId="Web-{9AED47C4-E21F-CC20-D18F-F21CAA3C235C}"/>
    <pc:docChg chg="modSld">
      <pc:chgData name="Zidwick, Vicki" userId="S::vzidwick@corp.archcapservices.com::c7c53328-8ca1-4d89-833e-5fe0f858ed84" providerId="AD" clId="Web-{9AED47C4-E21F-CC20-D18F-F21CAA3C235C}" dt="2026-03-17T10:47:20.229" v="66" actId="20577"/>
      <pc:docMkLst>
        <pc:docMk/>
      </pc:docMkLst>
      <pc:sldChg chg="modSp">
        <pc:chgData name="Zidwick, Vicki" userId="S::vzidwick@corp.archcapservices.com::c7c53328-8ca1-4d89-833e-5fe0f858ed84" providerId="AD" clId="Web-{9AED47C4-E21F-CC20-D18F-F21CAA3C235C}" dt="2026-03-17T10:43:51.697" v="10" actId="20577"/>
        <pc:sldMkLst>
          <pc:docMk/>
          <pc:sldMk cId="282259181" sldId="2535"/>
        </pc:sldMkLst>
        <pc:spChg chg="mod">
          <ac:chgData name="Zidwick, Vicki" userId="S::vzidwick@corp.archcapservices.com::c7c53328-8ca1-4d89-833e-5fe0f858ed84" providerId="AD" clId="Web-{9AED47C4-E21F-CC20-D18F-F21CAA3C235C}" dt="2026-03-17T10:43:51.697" v="10" actId="20577"/>
          <ac:spMkLst>
            <pc:docMk/>
            <pc:sldMk cId="282259181" sldId="2535"/>
            <ac:spMk id="11" creationId="{35630CAD-D15F-8DB9-6AD0-47AF1D129438}"/>
          </ac:spMkLst>
        </pc:spChg>
      </pc:sldChg>
      <pc:sldChg chg="modSp">
        <pc:chgData name="Zidwick, Vicki" userId="S::vzidwick@corp.archcapservices.com::c7c53328-8ca1-4d89-833e-5fe0f858ed84" providerId="AD" clId="Web-{9AED47C4-E21F-CC20-D18F-F21CAA3C235C}" dt="2026-03-17T10:44:15.932" v="20" actId="20577"/>
        <pc:sldMkLst>
          <pc:docMk/>
          <pc:sldMk cId="600193128" sldId="2536"/>
        </pc:sldMkLst>
        <pc:spChg chg="mod">
          <ac:chgData name="Zidwick, Vicki" userId="S::vzidwick@corp.archcapservices.com::c7c53328-8ca1-4d89-833e-5fe0f858ed84" providerId="AD" clId="Web-{9AED47C4-E21F-CC20-D18F-F21CAA3C235C}" dt="2026-03-17T10:44:15.932" v="20" actId="20577"/>
          <ac:spMkLst>
            <pc:docMk/>
            <pc:sldMk cId="600193128" sldId="2536"/>
            <ac:spMk id="20" creationId="{74FE9627-E60B-E859-9A88-C75DE1AC7304}"/>
          </ac:spMkLst>
        </pc:spChg>
      </pc:sldChg>
      <pc:sldChg chg="modSp">
        <pc:chgData name="Zidwick, Vicki" userId="S::vzidwick@corp.archcapservices.com::c7c53328-8ca1-4d89-833e-5fe0f858ed84" providerId="AD" clId="Web-{9AED47C4-E21F-CC20-D18F-F21CAA3C235C}" dt="2026-03-17T10:45:37.432" v="49" actId="14100"/>
        <pc:sldMkLst>
          <pc:docMk/>
          <pc:sldMk cId="2825173246" sldId="2548"/>
        </pc:sldMkLst>
        <pc:spChg chg="mod">
          <ac:chgData name="Zidwick, Vicki" userId="S::vzidwick@corp.archcapservices.com::c7c53328-8ca1-4d89-833e-5fe0f858ed84" providerId="AD" clId="Web-{9AED47C4-E21F-CC20-D18F-F21CAA3C235C}" dt="2026-03-17T10:45:37.432" v="49" actId="14100"/>
          <ac:spMkLst>
            <pc:docMk/>
            <pc:sldMk cId="2825173246" sldId="2548"/>
            <ac:spMk id="20" creationId="{DB6082EF-C800-AD1E-7AA3-4684409227A7}"/>
          </ac:spMkLst>
        </pc:spChg>
      </pc:sldChg>
      <pc:sldChg chg="modSp">
        <pc:chgData name="Zidwick, Vicki" userId="S::vzidwick@corp.archcapservices.com::c7c53328-8ca1-4d89-833e-5fe0f858ed84" providerId="AD" clId="Web-{9AED47C4-E21F-CC20-D18F-F21CAA3C235C}" dt="2026-03-17T10:46:25.682" v="50" actId="20577"/>
        <pc:sldMkLst>
          <pc:docMk/>
          <pc:sldMk cId="3691733164" sldId="2549"/>
        </pc:sldMkLst>
        <pc:spChg chg="mod">
          <ac:chgData name="Zidwick, Vicki" userId="S::vzidwick@corp.archcapservices.com::c7c53328-8ca1-4d89-833e-5fe0f858ed84" providerId="AD" clId="Web-{9AED47C4-E21F-CC20-D18F-F21CAA3C235C}" dt="2026-03-17T10:46:25.682" v="50" actId="20577"/>
          <ac:spMkLst>
            <pc:docMk/>
            <pc:sldMk cId="3691733164" sldId="2549"/>
            <ac:spMk id="20" creationId="{2BF7135E-F566-CB4F-FA02-065AD03080E5}"/>
          </ac:spMkLst>
        </pc:spChg>
      </pc:sldChg>
      <pc:sldChg chg="modSp">
        <pc:chgData name="Zidwick, Vicki" userId="S::vzidwick@corp.archcapservices.com::c7c53328-8ca1-4d89-833e-5fe0f858ed84" providerId="AD" clId="Web-{9AED47C4-E21F-CC20-D18F-F21CAA3C235C}" dt="2026-03-17T10:45:10.323" v="42" actId="20577"/>
        <pc:sldMkLst>
          <pc:docMk/>
          <pc:sldMk cId="2705296442" sldId="2553"/>
        </pc:sldMkLst>
        <pc:spChg chg="mod">
          <ac:chgData name="Zidwick, Vicki" userId="S::vzidwick@corp.archcapservices.com::c7c53328-8ca1-4d89-833e-5fe0f858ed84" providerId="AD" clId="Web-{9AED47C4-E21F-CC20-D18F-F21CAA3C235C}" dt="2026-03-17T10:45:10.323" v="42" actId="20577"/>
          <ac:spMkLst>
            <pc:docMk/>
            <pc:sldMk cId="2705296442" sldId="2553"/>
            <ac:spMk id="4" creationId="{D0C94EC9-F9E6-561C-5C13-1943CF8964ED}"/>
          </ac:spMkLst>
        </pc:spChg>
        <pc:spChg chg="mod">
          <ac:chgData name="Zidwick, Vicki" userId="S::vzidwick@corp.archcapservices.com::c7c53328-8ca1-4d89-833e-5fe0f858ed84" providerId="AD" clId="Web-{9AED47C4-E21F-CC20-D18F-F21CAA3C235C}" dt="2026-03-17T10:45:03.401" v="33" actId="20577"/>
          <ac:spMkLst>
            <pc:docMk/>
            <pc:sldMk cId="2705296442" sldId="2553"/>
            <ac:spMk id="20" creationId="{8B3B3C5A-07C6-0BE4-4132-81366668FD89}"/>
          </ac:spMkLst>
        </pc:spChg>
      </pc:sldChg>
      <pc:sldChg chg="modSp">
        <pc:chgData name="Zidwick, Vicki" userId="S::vzidwick@corp.archcapservices.com::c7c53328-8ca1-4d89-833e-5fe0f858ed84" providerId="AD" clId="Web-{9AED47C4-E21F-CC20-D18F-F21CAA3C235C}" dt="2026-03-17T10:44:50.057" v="31" actId="20577"/>
        <pc:sldMkLst>
          <pc:docMk/>
          <pc:sldMk cId="1374896953" sldId="2554"/>
        </pc:sldMkLst>
        <pc:spChg chg="mod">
          <ac:chgData name="Zidwick, Vicki" userId="S::vzidwick@corp.archcapservices.com::c7c53328-8ca1-4d89-833e-5fe0f858ed84" providerId="AD" clId="Web-{9AED47C4-E21F-CC20-D18F-F21CAA3C235C}" dt="2026-03-17T10:44:50.057" v="31" actId="20577"/>
          <ac:spMkLst>
            <pc:docMk/>
            <pc:sldMk cId="1374896953" sldId="2554"/>
            <ac:spMk id="4" creationId="{1BCD3D1B-D76F-C950-D765-36B8EA4B42A4}"/>
          </ac:spMkLst>
        </pc:spChg>
        <pc:spChg chg="mod">
          <ac:chgData name="Zidwick, Vicki" userId="S::vzidwick@corp.archcapservices.com::c7c53328-8ca1-4d89-833e-5fe0f858ed84" providerId="AD" clId="Web-{9AED47C4-E21F-CC20-D18F-F21CAA3C235C}" dt="2026-03-17T10:44:46.073" v="22" actId="20577"/>
          <ac:spMkLst>
            <pc:docMk/>
            <pc:sldMk cId="1374896953" sldId="2554"/>
            <ac:spMk id="20" creationId="{F14FAE19-4741-AB40-C7AE-F6C233111953}"/>
          </ac:spMkLst>
        </pc:spChg>
      </pc:sldChg>
      <pc:sldChg chg="modSp">
        <pc:chgData name="Zidwick, Vicki" userId="S::vzidwick@corp.archcapservices.com::c7c53328-8ca1-4d89-833e-5fe0f858ed84" providerId="AD" clId="Web-{9AED47C4-E21F-CC20-D18F-F21CAA3C235C}" dt="2026-03-17T10:47:20.229" v="66" actId="20577"/>
        <pc:sldMkLst>
          <pc:docMk/>
          <pc:sldMk cId="1500705223" sldId="2558"/>
        </pc:sldMkLst>
        <pc:spChg chg="mod">
          <ac:chgData name="Zidwick, Vicki" userId="S::vzidwick@corp.archcapservices.com::c7c53328-8ca1-4d89-833e-5fe0f858ed84" providerId="AD" clId="Web-{9AED47C4-E21F-CC20-D18F-F21CAA3C235C}" dt="2026-03-17T10:47:20.229" v="66" actId="20577"/>
          <ac:spMkLst>
            <pc:docMk/>
            <pc:sldMk cId="1500705223" sldId="2558"/>
            <ac:spMk id="11" creationId="{57683FAA-9357-E90D-5F21-99F9FFA500AF}"/>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3" dt="2025-06-06T12:04:04.780" idx="2">
    <p:pos x="10" y="10"/>
    <p:text>Bigger type</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018837-64B5-4E20-83A5-89B993CB3C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Roboto" panose="02000000000000000000" pitchFamily="2" charset="0"/>
            </a:endParaRPr>
          </a:p>
        </p:txBody>
      </p:sp>
      <p:sp>
        <p:nvSpPr>
          <p:cNvPr id="3" name="Date Placeholder 2">
            <a:extLst>
              <a:ext uri="{FF2B5EF4-FFF2-40B4-BE49-F238E27FC236}">
                <a16:creationId xmlns:a16="http://schemas.microsoft.com/office/drawing/2014/main" id="{99C2A4FB-A56B-4413-A08B-0E9894B98B4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48B25D-8766-427E-8C9E-4845048D8DFC}" type="datetimeFigureOut">
              <a:rPr lang="en-US" smtClean="0">
                <a:latin typeface="Roboto" panose="02000000000000000000" pitchFamily="2" charset="0"/>
              </a:rPr>
              <a:t>3/17/2026</a:t>
            </a:fld>
            <a:endParaRPr lang="en-US" dirty="0">
              <a:latin typeface="Roboto" panose="02000000000000000000" pitchFamily="2" charset="0"/>
            </a:endParaRPr>
          </a:p>
        </p:txBody>
      </p:sp>
      <p:sp>
        <p:nvSpPr>
          <p:cNvPr id="4" name="Footer Placeholder 3">
            <a:extLst>
              <a:ext uri="{FF2B5EF4-FFF2-40B4-BE49-F238E27FC236}">
                <a16:creationId xmlns:a16="http://schemas.microsoft.com/office/drawing/2014/main" id="{A3977F36-950D-4655-BC4A-F80BE1DBF7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Roboto" panose="02000000000000000000" pitchFamily="2" charset="0"/>
            </a:endParaRPr>
          </a:p>
        </p:txBody>
      </p:sp>
      <p:sp>
        <p:nvSpPr>
          <p:cNvPr id="5" name="Slide Number Placeholder 4">
            <a:extLst>
              <a:ext uri="{FF2B5EF4-FFF2-40B4-BE49-F238E27FC236}">
                <a16:creationId xmlns:a16="http://schemas.microsoft.com/office/drawing/2014/main" id="{56C246FD-229D-4B04-9855-212AD8D784A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A8A28B-0568-4092-BB1A-13C9B073E3A0}" type="slidenum">
              <a:rPr lang="en-US" smtClean="0">
                <a:latin typeface="Roboto" panose="02000000000000000000" pitchFamily="2" charset="0"/>
              </a:rPr>
              <a:t>‹#›</a:t>
            </a:fld>
            <a:endParaRPr lang="en-US" dirty="0">
              <a:latin typeface="Roboto" panose="02000000000000000000" pitchFamily="2" charset="0"/>
            </a:endParaRPr>
          </a:p>
        </p:txBody>
      </p:sp>
    </p:spTree>
    <p:extLst>
      <p:ext uri="{BB962C8B-B14F-4D97-AF65-F5344CB8AC3E}">
        <p14:creationId xmlns:p14="http://schemas.microsoft.com/office/powerpoint/2010/main" val="16405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Roboto" panose="02000000000000000000"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Roboto" panose="02000000000000000000" pitchFamily="2" charset="0"/>
              </a:defRPr>
            </a:lvl1pPr>
          </a:lstStyle>
          <a:p>
            <a:fld id="{426F439B-391B-4B41-826A-951FCF412C34}" type="datetimeFigureOut">
              <a:rPr lang="en-US" smtClean="0"/>
              <a:pPr/>
              <a:t>3/17/2026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Roboto" panose="02000000000000000000"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Roboto" panose="02000000000000000000" pitchFamily="2" charset="0"/>
              </a:defRPr>
            </a:lvl1pPr>
          </a:lstStyle>
          <a:p>
            <a:fld id="{3CFA0038-7055-434C-B6C4-B8C69565C600}" type="slidenum">
              <a:rPr lang="en-US" smtClean="0"/>
              <a:pPr/>
              <a:t>‹#›</a:t>
            </a:fld>
            <a:endParaRPr lang="en-US" dirty="0"/>
          </a:p>
        </p:txBody>
      </p:sp>
    </p:spTree>
    <p:extLst>
      <p:ext uri="{BB962C8B-B14F-4D97-AF65-F5344CB8AC3E}">
        <p14:creationId xmlns:p14="http://schemas.microsoft.com/office/powerpoint/2010/main" val="1390864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Roboto" panose="02000000000000000000" pitchFamily="2" charset="0"/>
        <a:ea typeface="+mn-ea"/>
        <a:cs typeface="+mn-cs"/>
      </a:defRPr>
    </a:lvl1pPr>
    <a:lvl2pPr marL="457200" algn="l" defTabSz="914400" rtl="0" eaLnBrk="1" latinLnBrk="0" hangingPunct="1">
      <a:defRPr sz="1200" kern="1200">
        <a:solidFill>
          <a:schemeClr val="tx1"/>
        </a:solidFill>
        <a:latin typeface="Roboto" panose="02000000000000000000" pitchFamily="2" charset="0"/>
        <a:ea typeface="+mn-ea"/>
        <a:cs typeface="+mn-cs"/>
      </a:defRPr>
    </a:lvl2pPr>
    <a:lvl3pPr marL="914400" algn="l" defTabSz="914400" rtl="0" eaLnBrk="1" latinLnBrk="0" hangingPunct="1">
      <a:defRPr sz="1200" kern="1200">
        <a:solidFill>
          <a:schemeClr val="tx1"/>
        </a:solidFill>
        <a:latin typeface="Roboto" panose="02000000000000000000" pitchFamily="2" charset="0"/>
        <a:ea typeface="+mn-ea"/>
        <a:cs typeface="+mn-cs"/>
      </a:defRPr>
    </a:lvl3pPr>
    <a:lvl4pPr marL="1371600" algn="l" defTabSz="914400" rtl="0" eaLnBrk="1" latinLnBrk="0" hangingPunct="1">
      <a:defRPr sz="1200" kern="1200">
        <a:solidFill>
          <a:schemeClr val="tx1"/>
        </a:solidFill>
        <a:latin typeface="Roboto" panose="02000000000000000000" pitchFamily="2" charset="0"/>
        <a:ea typeface="+mn-ea"/>
        <a:cs typeface="+mn-cs"/>
      </a:defRPr>
    </a:lvl4pPr>
    <a:lvl5pPr marL="1828800" algn="l" defTabSz="914400" rtl="0" eaLnBrk="1" latinLnBrk="0" hangingPunct="1">
      <a:defRPr sz="1200" kern="1200">
        <a:solidFill>
          <a:schemeClr val="tx1"/>
        </a:solidFill>
        <a:latin typeface="Roboto" panose="02000000000000000000"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A0038-7055-434C-B6C4-B8C69565C600}" type="slidenum">
              <a:rPr lang="en-US" smtClean="0"/>
              <a:t>1</a:t>
            </a:fld>
            <a:endParaRPr lang="en-US" dirty="0"/>
          </a:p>
        </p:txBody>
      </p:sp>
    </p:spTree>
    <p:extLst>
      <p:ext uri="{BB962C8B-B14F-4D97-AF65-F5344CB8AC3E}">
        <p14:creationId xmlns:p14="http://schemas.microsoft.com/office/powerpoint/2010/main" val="3776527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E7985-62DE-9F3E-ED6E-2A2AFE12D1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83FF7D-0A10-D62B-7E48-955C649F42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41F7AD-88E0-655E-1E9F-AF2DFFC483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670C0D-F6F5-094F-1051-25BA8500162D}"/>
              </a:ext>
            </a:extLst>
          </p:cNvPr>
          <p:cNvSpPr>
            <a:spLocks noGrp="1"/>
          </p:cNvSpPr>
          <p:nvPr>
            <p:ph type="sldNum" sz="quarter" idx="10"/>
          </p:nvPr>
        </p:nvSpPr>
        <p:spPr/>
        <p:txBody>
          <a:bodyPr/>
          <a:lstStyle/>
          <a:p>
            <a:fld id="{3CFA0038-7055-434C-B6C4-B8C69565C600}" type="slidenum">
              <a:rPr lang="en-US" smtClean="0"/>
              <a:t>11</a:t>
            </a:fld>
            <a:endParaRPr lang="en-US" dirty="0"/>
          </a:p>
        </p:txBody>
      </p:sp>
    </p:spTree>
    <p:extLst>
      <p:ext uri="{BB962C8B-B14F-4D97-AF65-F5344CB8AC3E}">
        <p14:creationId xmlns:p14="http://schemas.microsoft.com/office/powerpoint/2010/main" val="1756986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BD18D-D72A-C4B0-CABF-3B875EBF80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DD8CEB-705D-F7B7-08F9-71308EC5FC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7893B4-5944-907C-80EB-7B2BC0FC10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D1E61F-0C4D-CA84-12E1-2E29CA1E6820}"/>
              </a:ext>
            </a:extLst>
          </p:cNvPr>
          <p:cNvSpPr>
            <a:spLocks noGrp="1"/>
          </p:cNvSpPr>
          <p:nvPr>
            <p:ph type="sldNum" sz="quarter" idx="10"/>
          </p:nvPr>
        </p:nvSpPr>
        <p:spPr/>
        <p:txBody>
          <a:bodyPr/>
          <a:lstStyle/>
          <a:p>
            <a:fld id="{3CFA0038-7055-434C-B6C4-B8C69565C600}" type="slidenum">
              <a:rPr lang="en-US" smtClean="0"/>
              <a:t>12</a:t>
            </a:fld>
            <a:endParaRPr lang="en-US" dirty="0"/>
          </a:p>
        </p:txBody>
      </p:sp>
    </p:spTree>
    <p:extLst>
      <p:ext uri="{BB962C8B-B14F-4D97-AF65-F5344CB8AC3E}">
        <p14:creationId xmlns:p14="http://schemas.microsoft.com/office/powerpoint/2010/main" val="38047767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6FC5C-8DB7-22D0-A120-955A0E6BDA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245EC0-CA3B-BD43-2D99-0407D82C00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12C53A-3C62-9A9E-AE18-D70C106E2F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FA0166-F4C5-7207-3F75-333964EBAA20}"/>
              </a:ext>
            </a:extLst>
          </p:cNvPr>
          <p:cNvSpPr>
            <a:spLocks noGrp="1"/>
          </p:cNvSpPr>
          <p:nvPr>
            <p:ph type="sldNum" sz="quarter" idx="10"/>
          </p:nvPr>
        </p:nvSpPr>
        <p:spPr/>
        <p:txBody>
          <a:bodyPr/>
          <a:lstStyle/>
          <a:p>
            <a:fld id="{3CFA0038-7055-434C-B6C4-B8C69565C600}" type="slidenum">
              <a:rPr lang="en-US" smtClean="0"/>
              <a:t>13</a:t>
            </a:fld>
            <a:endParaRPr lang="en-US" dirty="0"/>
          </a:p>
        </p:txBody>
      </p:sp>
    </p:spTree>
    <p:extLst>
      <p:ext uri="{BB962C8B-B14F-4D97-AF65-F5344CB8AC3E}">
        <p14:creationId xmlns:p14="http://schemas.microsoft.com/office/powerpoint/2010/main" val="3038861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1EF73-B4A5-A18E-AAA3-3365360018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8B1DD0-3513-A61B-9BAD-1D86B0CA3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271351-DCFA-E615-6D2A-C3ECBF060F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5DA86B-88C2-710C-E28F-20F8927D23E1}"/>
              </a:ext>
            </a:extLst>
          </p:cNvPr>
          <p:cNvSpPr>
            <a:spLocks noGrp="1"/>
          </p:cNvSpPr>
          <p:nvPr>
            <p:ph type="sldNum" sz="quarter" idx="10"/>
          </p:nvPr>
        </p:nvSpPr>
        <p:spPr/>
        <p:txBody>
          <a:bodyPr/>
          <a:lstStyle/>
          <a:p>
            <a:fld id="{3CFA0038-7055-434C-B6C4-B8C69565C600}" type="slidenum">
              <a:rPr lang="en-US" smtClean="0"/>
              <a:t>14</a:t>
            </a:fld>
            <a:endParaRPr lang="en-US" dirty="0"/>
          </a:p>
        </p:txBody>
      </p:sp>
    </p:spTree>
    <p:extLst>
      <p:ext uri="{BB962C8B-B14F-4D97-AF65-F5344CB8AC3E}">
        <p14:creationId xmlns:p14="http://schemas.microsoft.com/office/powerpoint/2010/main" val="19688614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72F5F-B1E2-92BA-5789-28D6796523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8BCEEE-FB84-020E-C7DC-7AB3119C1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83B964-4C12-C628-276A-FBE2E7CEB5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817D0E-0EC5-DD80-499F-7D7A00F1D572}"/>
              </a:ext>
            </a:extLst>
          </p:cNvPr>
          <p:cNvSpPr>
            <a:spLocks noGrp="1"/>
          </p:cNvSpPr>
          <p:nvPr>
            <p:ph type="sldNum" sz="quarter" idx="10"/>
          </p:nvPr>
        </p:nvSpPr>
        <p:spPr/>
        <p:txBody>
          <a:bodyPr/>
          <a:lstStyle/>
          <a:p>
            <a:fld id="{3CFA0038-7055-434C-B6C4-B8C69565C600}" type="slidenum">
              <a:rPr lang="en-US" smtClean="0"/>
              <a:t>15</a:t>
            </a:fld>
            <a:endParaRPr lang="en-US" dirty="0"/>
          </a:p>
        </p:txBody>
      </p:sp>
    </p:spTree>
    <p:extLst>
      <p:ext uri="{BB962C8B-B14F-4D97-AF65-F5344CB8AC3E}">
        <p14:creationId xmlns:p14="http://schemas.microsoft.com/office/powerpoint/2010/main" val="41340477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50198-8751-6AF2-87CE-43F2FC255F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E04B57-7454-6AA9-3D17-444BC2F248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2B8B67-77A4-3147-90F6-BC6EB4323B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E14151-F075-3C9B-6D94-92950ABEFE28}"/>
              </a:ext>
            </a:extLst>
          </p:cNvPr>
          <p:cNvSpPr>
            <a:spLocks noGrp="1"/>
          </p:cNvSpPr>
          <p:nvPr>
            <p:ph type="sldNum" sz="quarter" idx="10"/>
          </p:nvPr>
        </p:nvSpPr>
        <p:spPr/>
        <p:txBody>
          <a:bodyPr/>
          <a:lstStyle/>
          <a:p>
            <a:fld id="{3CFA0038-7055-434C-B6C4-B8C69565C600}" type="slidenum">
              <a:rPr lang="en-US" smtClean="0"/>
              <a:t>16</a:t>
            </a:fld>
            <a:endParaRPr lang="en-US" dirty="0"/>
          </a:p>
        </p:txBody>
      </p:sp>
    </p:spTree>
    <p:extLst>
      <p:ext uri="{BB962C8B-B14F-4D97-AF65-F5344CB8AC3E}">
        <p14:creationId xmlns:p14="http://schemas.microsoft.com/office/powerpoint/2010/main" val="19783792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20BCC-3DBA-8195-9B22-4D24E634C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FD56E-8E49-694F-C770-F65045A3D8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698D2A-D62D-B2C3-67F5-A2216C1362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6772CF-422C-F6B0-4551-F81D9B73C0D6}"/>
              </a:ext>
            </a:extLst>
          </p:cNvPr>
          <p:cNvSpPr>
            <a:spLocks noGrp="1"/>
          </p:cNvSpPr>
          <p:nvPr>
            <p:ph type="sldNum" sz="quarter" idx="10"/>
          </p:nvPr>
        </p:nvSpPr>
        <p:spPr/>
        <p:txBody>
          <a:bodyPr/>
          <a:lstStyle/>
          <a:p>
            <a:fld id="{3CFA0038-7055-434C-B6C4-B8C69565C600}" type="slidenum">
              <a:rPr lang="en-US" smtClean="0"/>
              <a:t>17</a:t>
            </a:fld>
            <a:endParaRPr lang="en-US" dirty="0"/>
          </a:p>
        </p:txBody>
      </p:sp>
    </p:spTree>
    <p:extLst>
      <p:ext uri="{BB962C8B-B14F-4D97-AF65-F5344CB8AC3E}">
        <p14:creationId xmlns:p14="http://schemas.microsoft.com/office/powerpoint/2010/main" val="32014556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03C87-F346-9858-072E-31861AAA85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E6171B-0D6E-E719-FB68-E215115878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E9E48C-8E83-7CB6-F7E8-EE4406F369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84D313-5826-3AAF-01AC-B09B28D8B3D1}"/>
              </a:ext>
            </a:extLst>
          </p:cNvPr>
          <p:cNvSpPr>
            <a:spLocks noGrp="1"/>
          </p:cNvSpPr>
          <p:nvPr>
            <p:ph type="sldNum" sz="quarter" idx="10"/>
          </p:nvPr>
        </p:nvSpPr>
        <p:spPr/>
        <p:txBody>
          <a:bodyPr/>
          <a:lstStyle/>
          <a:p>
            <a:fld id="{3CFA0038-7055-434C-B6C4-B8C69565C600}" type="slidenum">
              <a:rPr lang="en-US" smtClean="0"/>
              <a:t>18</a:t>
            </a:fld>
            <a:endParaRPr lang="en-US" dirty="0"/>
          </a:p>
        </p:txBody>
      </p:sp>
    </p:spTree>
    <p:extLst>
      <p:ext uri="{BB962C8B-B14F-4D97-AF65-F5344CB8AC3E}">
        <p14:creationId xmlns:p14="http://schemas.microsoft.com/office/powerpoint/2010/main" val="21905884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B07DC-3E16-A9DD-858A-78CEC0808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6946C0-C883-A86E-F746-B2C5493EEE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14E832-5F48-9801-FF90-9F5D4F9474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A469FA-A349-ED55-1833-F18B9C38A53D}"/>
              </a:ext>
            </a:extLst>
          </p:cNvPr>
          <p:cNvSpPr>
            <a:spLocks noGrp="1"/>
          </p:cNvSpPr>
          <p:nvPr>
            <p:ph type="sldNum" sz="quarter" idx="10"/>
          </p:nvPr>
        </p:nvSpPr>
        <p:spPr/>
        <p:txBody>
          <a:bodyPr/>
          <a:lstStyle/>
          <a:p>
            <a:fld id="{3CFA0038-7055-434C-B6C4-B8C69565C600}" type="slidenum">
              <a:rPr lang="en-US" smtClean="0"/>
              <a:t>19</a:t>
            </a:fld>
            <a:endParaRPr lang="en-US" dirty="0"/>
          </a:p>
        </p:txBody>
      </p:sp>
    </p:spTree>
    <p:extLst>
      <p:ext uri="{BB962C8B-B14F-4D97-AF65-F5344CB8AC3E}">
        <p14:creationId xmlns:p14="http://schemas.microsoft.com/office/powerpoint/2010/main" val="11982397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93231-A9C5-8A77-0B0B-1BC706A61D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3A968E-8748-C861-161B-BC242BCAA8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880873-8D2C-B517-152E-B9BDE10618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099240-9686-D2DB-A338-F1A5671B51DE}"/>
              </a:ext>
            </a:extLst>
          </p:cNvPr>
          <p:cNvSpPr>
            <a:spLocks noGrp="1"/>
          </p:cNvSpPr>
          <p:nvPr>
            <p:ph type="sldNum" sz="quarter" idx="10"/>
          </p:nvPr>
        </p:nvSpPr>
        <p:spPr/>
        <p:txBody>
          <a:bodyPr/>
          <a:lstStyle/>
          <a:p>
            <a:fld id="{3CFA0038-7055-434C-B6C4-B8C69565C600}" type="slidenum">
              <a:rPr lang="en-US" smtClean="0"/>
              <a:t>20</a:t>
            </a:fld>
            <a:endParaRPr lang="en-US" dirty="0"/>
          </a:p>
        </p:txBody>
      </p:sp>
    </p:spTree>
    <p:extLst>
      <p:ext uri="{BB962C8B-B14F-4D97-AF65-F5344CB8AC3E}">
        <p14:creationId xmlns:p14="http://schemas.microsoft.com/office/powerpoint/2010/main" val="4122388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A0038-7055-434C-B6C4-B8C69565C600}" type="slidenum">
              <a:rPr lang="en-US" smtClean="0"/>
              <a:t>3</a:t>
            </a:fld>
            <a:endParaRPr lang="en-US" dirty="0"/>
          </a:p>
        </p:txBody>
      </p:sp>
    </p:spTree>
    <p:extLst>
      <p:ext uri="{BB962C8B-B14F-4D97-AF65-F5344CB8AC3E}">
        <p14:creationId xmlns:p14="http://schemas.microsoft.com/office/powerpoint/2010/main" val="7949876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197FC-A3E0-00C6-A720-000B6BAB97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E4AC29-FDC8-C0C3-1345-A20BF997BF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7A743A-E6E9-F11E-376D-976381D879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85DD7E-DFCC-6C2C-E643-B41706118582}"/>
              </a:ext>
            </a:extLst>
          </p:cNvPr>
          <p:cNvSpPr>
            <a:spLocks noGrp="1"/>
          </p:cNvSpPr>
          <p:nvPr>
            <p:ph type="sldNum" sz="quarter" idx="10"/>
          </p:nvPr>
        </p:nvSpPr>
        <p:spPr/>
        <p:txBody>
          <a:bodyPr/>
          <a:lstStyle/>
          <a:p>
            <a:fld id="{3CFA0038-7055-434C-B6C4-B8C69565C600}" type="slidenum">
              <a:rPr lang="en-US" smtClean="0"/>
              <a:t>21</a:t>
            </a:fld>
            <a:endParaRPr lang="en-US" dirty="0"/>
          </a:p>
        </p:txBody>
      </p:sp>
    </p:spTree>
    <p:extLst>
      <p:ext uri="{BB962C8B-B14F-4D97-AF65-F5344CB8AC3E}">
        <p14:creationId xmlns:p14="http://schemas.microsoft.com/office/powerpoint/2010/main" val="36551363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A764F-50B5-130C-DF03-F45FA3F527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3C66F2-ABC8-9899-711C-4E2582AE40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540E7E-69FC-ABA0-F127-852A7E7F73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082F87-023D-719E-A8D3-D56ABC6FD449}"/>
              </a:ext>
            </a:extLst>
          </p:cNvPr>
          <p:cNvSpPr>
            <a:spLocks noGrp="1"/>
          </p:cNvSpPr>
          <p:nvPr>
            <p:ph type="sldNum" sz="quarter" idx="10"/>
          </p:nvPr>
        </p:nvSpPr>
        <p:spPr/>
        <p:txBody>
          <a:bodyPr/>
          <a:lstStyle/>
          <a:p>
            <a:fld id="{3CFA0038-7055-434C-B6C4-B8C69565C600}" type="slidenum">
              <a:rPr lang="en-US" smtClean="0"/>
              <a:t>22</a:t>
            </a:fld>
            <a:endParaRPr lang="en-US" dirty="0"/>
          </a:p>
        </p:txBody>
      </p:sp>
    </p:spTree>
    <p:extLst>
      <p:ext uri="{BB962C8B-B14F-4D97-AF65-F5344CB8AC3E}">
        <p14:creationId xmlns:p14="http://schemas.microsoft.com/office/powerpoint/2010/main" val="27880907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DE62C-26EA-AEA0-6055-6C7F55C97A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F54D37-D9EB-C2BD-7DDC-93FCAED485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E9E7FA-99B8-2522-0D49-0AAC837877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E3A49B-217A-D2DD-2E87-7269722EB2A8}"/>
              </a:ext>
            </a:extLst>
          </p:cNvPr>
          <p:cNvSpPr>
            <a:spLocks noGrp="1"/>
          </p:cNvSpPr>
          <p:nvPr>
            <p:ph type="sldNum" sz="quarter" idx="10"/>
          </p:nvPr>
        </p:nvSpPr>
        <p:spPr/>
        <p:txBody>
          <a:bodyPr/>
          <a:lstStyle/>
          <a:p>
            <a:fld id="{3CFA0038-7055-434C-B6C4-B8C69565C600}" type="slidenum">
              <a:rPr lang="en-US" smtClean="0"/>
              <a:t>23</a:t>
            </a:fld>
            <a:endParaRPr lang="en-US" dirty="0"/>
          </a:p>
        </p:txBody>
      </p:sp>
    </p:spTree>
    <p:extLst>
      <p:ext uri="{BB962C8B-B14F-4D97-AF65-F5344CB8AC3E}">
        <p14:creationId xmlns:p14="http://schemas.microsoft.com/office/powerpoint/2010/main" val="34837270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02D39-2FB4-79C4-880A-CEB13A56FE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64D0E0-39F4-DF82-7CB2-645808D199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1EEBB-648C-A742-BBF8-D6F22210F0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70CE0A-B386-7CF3-1A52-8946748781EA}"/>
              </a:ext>
            </a:extLst>
          </p:cNvPr>
          <p:cNvSpPr>
            <a:spLocks noGrp="1"/>
          </p:cNvSpPr>
          <p:nvPr>
            <p:ph type="sldNum" sz="quarter" idx="10"/>
          </p:nvPr>
        </p:nvSpPr>
        <p:spPr/>
        <p:txBody>
          <a:bodyPr/>
          <a:lstStyle/>
          <a:p>
            <a:fld id="{3CFA0038-7055-434C-B6C4-B8C69565C600}" type="slidenum">
              <a:rPr lang="en-US" smtClean="0"/>
              <a:t>24</a:t>
            </a:fld>
            <a:endParaRPr lang="en-US" dirty="0"/>
          </a:p>
        </p:txBody>
      </p:sp>
    </p:spTree>
    <p:extLst>
      <p:ext uri="{BB962C8B-B14F-4D97-AF65-F5344CB8AC3E}">
        <p14:creationId xmlns:p14="http://schemas.microsoft.com/office/powerpoint/2010/main" val="3342950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26</a:t>
            </a:fld>
            <a:endParaRPr lang="en-US" dirty="0"/>
          </a:p>
        </p:txBody>
      </p:sp>
    </p:spTree>
    <p:extLst>
      <p:ext uri="{BB962C8B-B14F-4D97-AF65-F5344CB8AC3E}">
        <p14:creationId xmlns:p14="http://schemas.microsoft.com/office/powerpoint/2010/main" val="18650315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0CE43-CCEA-EC9D-DB30-C078E5C411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2027AB-D9BA-135C-51DE-2EA52D8A8C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2A2BB7-FB1A-A090-C4C7-0E87D2E34E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9B5B52-480A-EEFB-C048-248082512185}"/>
              </a:ext>
            </a:extLst>
          </p:cNvPr>
          <p:cNvSpPr>
            <a:spLocks noGrp="1"/>
          </p:cNvSpPr>
          <p:nvPr>
            <p:ph type="sldNum" sz="quarter" idx="10"/>
          </p:nvPr>
        </p:nvSpPr>
        <p:spPr/>
        <p:txBody>
          <a:bodyPr/>
          <a:lstStyle/>
          <a:p>
            <a:fld id="{3CFA0038-7055-434C-B6C4-B8C69565C600}" type="slidenum">
              <a:rPr lang="en-US" smtClean="0"/>
              <a:t>27</a:t>
            </a:fld>
            <a:endParaRPr lang="en-US" dirty="0"/>
          </a:p>
        </p:txBody>
      </p:sp>
    </p:spTree>
    <p:extLst>
      <p:ext uri="{BB962C8B-B14F-4D97-AF65-F5344CB8AC3E}">
        <p14:creationId xmlns:p14="http://schemas.microsoft.com/office/powerpoint/2010/main" val="31470461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9BA7A-F08A-8D1A-5027-2F6DD48434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30E0B-BAFB-CFE3-54B8-6A4C849DA9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38402B-ABFA-2FA8-8FC1-61886CE018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7CFD10-59FB-A2EF-22C4-C465CA6832B5}"/>
              </a:ext>
            </a:extLst>
          </p:cNvPr>
          <p:cNvSpPr>
            <a:spLocks noGrp="1"/>
          </p:cNvSpPr>
          <p:nvPr>
            <p:ph type="sldNum" sz="quarter" idx="10"/>
          </p:nvPr>
        </p:nvSpPr>
        <p:spPr/>
        <p:txBody>
          <a:bodyPr/>
          <a:lstStyle/>
          <a:p>
            <a:fld id="{3CFA0038-7055-434C-B6C4-B8C69565C600}" type="slidenum">
              <a:rPr lang="en-US" smtClean="0"/>
              <a:t>28</a:t>
            </a:fld>
            <a:endParaRPr lang="en-US" dirty="0"/>
          </a:p>
        </p:txBody>
      </p:sp>
    </p:spTree>
    <p:extLst>
      <p:ext uri="{BB962C8B-B14F-4D97-AF65-F5344CB8AC3E}">
        <p14:creationId xmlns:p14="http://schemas.microsoft.com/office/powerpoint/2010/main" val="1500988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6CCB0-F8DA-1F9C-44BC-D3D050372D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731B71-E370-79C1-380F-592A823414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72F325-4EE7-1DC6-BC5F-BC22130CE5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FE2E2B-344E-20D8-8035-FC7FA66023BA}"/>
              </a:ext>
            </a:extLst>
          </p:cNvPr>
          <p:cNvSpPr>
            <a:spLocks noGrp="1"/>
          </p:cNvSpPr>
          <p:nvPr>
            <p:ph type="sldNum" sz="quarter" idx="10"/>
          </p:nvPr>
        </p:nvSpPr>
        <p:spPr/>
        <p:txBody>
          <a:bodyPr/>
          <a:lstStyle/>
          <a:p>
            <a:fld id="{3CFA0038-7055-434C-B6C4-B8C69565C600}" type="slidenum">
              <a:rPr lang="en-US" smtClean="0"/>
              <a:t>29</a:t>
            </a:fld>
            <a:endParaRPr lang="en-US" dirty="0"/>
          </a:p>
        </p:txBody>
      </p:sp>
    </p:spTree>
    <p:extLst>
      <p:ext uri="{BB962C8B-B14F-4D97-AF65-F5344CB8AC3E}">
        <p14:creationId xmlns:p14="http://schemas.microsoft.com/office/powerpoint/2010/main" val="28455538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130B3-14C1-2382-7461-E992C5DC71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D988A3-728C-86DF-21AF-8A4AA91DD8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B047A2-27BD-EFB6-D641-20F67D9585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7043FF-49DF-DD81-0FE1-958882D58FFF}"/>
              </a:ext>
            </a:extLst>
          </p:cNvPr>
          <p:cNvSpPr>
            <a:spLocks noGrp="1"/>
          </p:cNvSpPr>
          <p:nvPr>
            <p:ph type="sldNum" sz="quarter" idx="10"/>
          </p:nvPr>
        </p:nvSpPr>
        <p:spPr/>
        <p:txBody>
          <a:bodyPr/>
          <a:lstStyle/>
          <a:p>
            <a:fld id="{3CFA0038-7055-434C-B6C4-B8C69565C600}" type="slidenum">
              <a:rPr lang="en-US" smtClean="0"/>
              <a:t>30</a:t>
            </a:fld>
            <a:endParaRPr lang="en-US" dirty="0"/>
          </a:p>
        </p:txBody>
      </p:sp>
    </p:spTree>
    <p:extLst>
      <p:ext uri="{BB962C8B-B14F-4D97-AF65-F5344CB8AC3E}">
        <p14:creationId xmlns:p14="http://schemas.microsoft.com/office/powerpoint/2010/main" val="2816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85C33-3571-5DD9-58AC-816B6F3218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2687FD-FAD0-3E7C-FA99-E07EEECC01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CCEE54-1865-4041-0A21-E9475F480E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6F4B35-BE7B-B7E1-92ED-0D20FDDDE843}"/>
              </a:ext>
            </a:extLst>
          </p:cNvPr>
          <p:cNvSpPr>
            <a:spLocks noGrp="1"/>
          </p:cNvSpPr>
          <p:nvPr>
            <p:ph type="sldNum" sz="quarter" idx="10"/>
          </p:nvPr>
        </p:nvSpPr>
        <p:spPr/>
        <p:txBody>
          <a:bodyPr/>
          <a:lstStyle/>
          <a:p>
            <a:fld id="{3CFA0038-7055-434C-B6C4-B8C69565C600}" type="slidenum">
              <a:rPr lang="en-US" smtClean="0"/>
              <a:t>4</a:t>
            </a:fld>
            <a:endParaRPr lang="en-US" dirty="0"/>
          </a:p>
        </p:txBody>
      </p:sp>
    </p:spTree>
    <p:extLst>
      <p:ext uri="{BB962C8B-B14F-4D97-AF65-F5344CB8AC3E}">
        <p14:creationId xmlns:p14="http://schemas.microsoft.com/office/powerpoint/2010/main" val="3658091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48307-20BE-F891-7F31-097D55D999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F9E836-2A46-F771-05FD-24D15FF24C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375C9B-6B4F-C9F7-4A8D-516F65DF49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877CD0-D08B-37C4-DBBD-9C793CEB9C21}"/>
              </a:ext>
            </a:extLst>
          </p:cNvPr>
          <p:cNvSpPr>
            <a:spLocks noGrp="1"/>
          </p:cNvSpPr>
          <p:nvPr>
            <p:ph type="sldNum" sz="quarter" idx="10"/>
          </p:nvPr>
        </p:nvSpPr>
        <p:spPr/>
        <p:txBody>
          <a:bodyPr/>
          <a:lstStyle/>
          <a:p>
            <a:fld id="{3CFA0038-7055-434C-B6C4-B8C69565C600}" type="slidenum">
              <a:rPr lang="en-US" smtClean="0"/>
              <a:t>5</a:t>
            </a:fld>
            <a:endParaRPr lang="en-US" dirty="0"/>
          </a:p>
        </p:txBody>
      </p:sp>
    </p:spTree>
    <p:extLst>
      <p:ext uri="{BB962C8B-B14F-4D97-AF65-F5344CB8AC3E}">
        <p14:creationId xmlns:p14="http://schemas.microsoft.com/office/powerpoint/2010/main" val="708793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6FA08-D24B-799F-EFE9-8A5A63A329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93EC43-1E3F-7FF9-EAD3-1906E7AD8B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236AFC-8BCF-FFBD-84F2-A46752B7CB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FF1974-52D9-C317-A713-D259821426DE}"/>
              </a:ext>
            </a:extLst>
          </p:cNvPr>
          <p:cNvSpPr>
            <a:spLocks noGrp="1"/>
          </p:cNvSpPr>
          <p:nvPr>
            <p:ph type="sldNum" sz="quarter" idx="10"/>
          </p:nvPr>
        </p:nvSpPr>
        <p:spPr/>
        <p:txBody>
          <a:bodyPr/>
          <a:lstStyle/>
          <a:p>
            <a:fld id="{3CFA0038-7055-434C-B6C4-B8C69565C600}" type="slidenum">
              <a:rPr lang="en-US" smtClean="0"/>
              <a:t>6</a:t>
            </a:fld>
            <a:endParaRPr lang="en-US" dirty="0"/>
          </a:p>
        </p:txBody>
      </p:sp>
    </p:spTree>
    <p:extLst>
      <p:ext uri="{BB962C8B-B14F-4D97-AF65-F5344CB8AC3E}">
        <p14:creationId xmlns:p14="http://schemas.microsoft.com/office/powerpoint/2010/main" val="50581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BE6A9-3989-E935-EC46-E8A05E0B1D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7EC40A-B6C4-A4C7-1444-AEA5D33F9D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86B557-ACB3-61CC-6489-BBC0A7D3D3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F3761F-05BF-8112-9AD4-2DACDA12DCEC}"/>
              </a:ext>
            </a:extLst>
          </p:cNvPr>
          <p:cNvSpPr>
            <a:spLocks noGrp="1"/>
          </p:cNvSpPr>
          <p:nvPr>
            <p:ph type="sldNum" sz="quarter" idx="10"/>
          </p:nvPr>
        </p:nvSpPr>
        <p:spPr/>
        <p:txBody>
          <a:bodyPr/>
          <a:lstStyle/>
          <a:p>
            <a:fld id="{3CFA0038-7055-434C-B6C4-B8C69565C600}" type="slidenum">
              <a:rPr lang="en-US" smtClean="0"/>
              <a:t>7</a:t>
            </a:fld>
            <a:endParaRPr lang="en-US" dirty="0"/>
          </a:p>
        </p:txBody>
      </p:sp>
    </p:spTree>
    <p:extLst>
      <p:ext uri="{BB962C8B-B14F-4D97-AF65-F5344CB8AC3E}">
        <p14:creationId xmlns:p14="http://schemas.microsoft.com/office/powerpoint/2010/main" val="779124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523E6-898A-873C-3FE8-FDC8FC1BF6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ABDA09-B0FB-728C-8789-3AA6088F22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8656F2-C210-96A0-FA29-ADD26377BB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A0D155-1B24-3AC1-FED1-63F284884130}"/>
              </a:ext>
            </a:extLst>
          </p:cNvPr>
          <p:cNvSpPr>
            <a:spLocks noGrp="1"/>
          </p:cNvSpPr>
          <p:nvPr>
            <p:ph type="sldNum" sz="quarter" idx="10"/>
          </p:nvPr>
        </p:nvSpPr>
        <p:spPr/>
        <p:txBody>
          <a:bodyPr/>
          <a:lstStyle/>
          <a:p>
            <a:fld id="{3CFA0038-7055-434C-B6C4-B8C69565C600}" type="slidenum">
              <a:rPr lang="en-US" smtClean="0"/>
              <a:t>8</a:t>
            </a:fld>
            <a:endParaRPr lang="en-US" dirty="0"/>
          </a:p>
        </p:txBody>
      </p:sp>
    </p:spTree>
    <p:extLst>
      <p:ext uri="{BB962C8B-B14F-4D97-AF65-F5344CB8AC3E}">
        <p14:creationId xmlns:p14="http://schemas.microsoft.com/office/powerpoint/2010/main" val="2276436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DF110-3B2E-D3CC-8D7F-BE0A8C375D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6460AF-1536-72B6-8B22-0E15A7A61A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2A4D65-8C4E-77F0-2885-818383C0A7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ACD5D2-194E-1741-3C87-35031FC9F934}"/>
              </a:ext>
            </a:extLst>
          </p:cNvPr>
          <p:cNvSpPr>
            <a:spLocks noGrp="1"/>
          </p:cNvSpPr>
          <p:nvPr>
            <p:ph type="sldNum" sz="quarter" idx="10"/>
          </p:nvPr>
        </p:nvSpPr>
        <p:spPr/>
        <p:txBody>
          <a:bodyPr/>
          <a:lstStyle/>
          <a:p>
            <a:fld id="{3CFA0038-7055-434C-B6C4-B8C69565C600}" type="slidenum">
              <a:rPr lang="en-US" smtClean="0"/>
              <a:t>9</a:t>
            </a:fld>
            <a:endParaRPr lang="en-US" dirty="0"/>
          </a:p>
        </p:txBody>
      </p:sp>
    </p:spTree>
    <p:extLst>
      <p:ext uri="{BB962C8B-B14F-4D97-AF65-F5344CB8AC3E}">
        <p14:creationId xmlns:p14="http://schemas.microsoft.com/office/powerpoint/2010/main" val="2212290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E45D4-7775-9FC5-CB41-3072E8E06A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D6E06B-F384-6A92-B283-6492223E25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A43A9A-013E-31B3-5D66-E2269AEE4A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EE851-8378-A65F-E159-48C083633C94}"/>
              </a:ext>
            </a:extLst>
          </p:cNvPr>
          <p:cNvSpPr>
            <a:spLocks noGrp="1"/>
          </p:cNvSpPr>
          <p:nvPr>
            <p:ph type="sldNum" sz="quarter" idx="10"/>
          </p:nvPr>
        </p:nvSpPr>
        <p:spPr/>
        <p:txBody>
          <a:bodyPr/>
          <a:lstStyle/>
          <a:p>
            <a:fld id="{3CFA0038-7055-434C-B6C4-B8C69565C600}" type="slidenum">
              <a:rPr lang="en-US" smtClean="0"/>
              <a:t>10</a:t>
            </a:fld>
            <a:endParaRPr lang="en-US" dirty="0"/>
          </a:p>
        </p:txBody>
      </p:sp>
    </p:spTree>
    <p:extLst>
      <p:ext uri="{BB962C8B-B14F-4D97-AF65-F5344CB8AC3E}">
        <p14:creationId xmlns:p14="http://schemas.microsoft.com/office/powerpoint/2010/main" val="1603850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ivider with Image">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EA8FB924-7820-A342-A545-0DFCE2908E1F}"/>
              </a:ext>
            </a:extLst>
          </p:cNvPr>
          <p:cNvSpPr>
            <a:spLocks noGrp="1"/>
          </p:cNvSpPr>
          <p:nvPr>
            <p:ph type="pic" sz="quarter" idx="13"/>
          </p:nvPr>
        </p:nvSpPr>
        <p:spPr>
          <a:xfrm>
            <a:off x="831850" y="0"/>
            <a:ext cx="1136015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5451231 h 6858000"/>
              <a:gd name="connsiteX5" fmla="*/ 6277708 w 12192000"/>
              <a:gd name="connsiteY5" fmla="*/ 5451231 h 6858000"/>
              <a:gd name="connsiteX6" fmla="*/ 6277708 w 12192000"/>
              <a:gd name="connsiteY6" fmla="*/ 1481138 h 6858000"/>
              <a:gd name="connsiteX7" fmla="*/ 0 w 12192000"/>
              <a:gd name="connsiteY7" fmla="*/ 148113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6858000"/>
                </a:lnTo>
                <a:lnTo>
                  <a:pt x="0" y="6858000"/>
                </a:lnTo>
                <a:lnTo>
                  <a:pt x="0" y="5451231"/>
                </a:lnTo>
                <a:lnTo>
                  <a:pt x="6277708" y="5451231"/>
                </a:lnTo>
                <a:lnTo>
                  <a:pt x="6277708" y="1481138"/>
                </a:lnTo>
                <a:lnTo>
                  <a:pt x="0" y="1481138"/>
                </a:lnTo>
                <a:close/>
              </a:path>
            </a:pathLst>
          </a:custGeom>
          <a:solidFill>
            <a:schemeClr val="bg1">
              <a:lumMod val="95000"/>
            </a:schemeClr>
          </a:solidFill>
        </p:spPr>
        <p:txBody>
          <a:bodyPr wrap="square">
            <a:noAutofit/>
          </a:bodyPr>
          <a:lstStyle>
            <a:lvl1pPr marL="0" indent="0" algn="ctr">
              <a:buNone/>
              <a:defRPr sz="1400"/>
            </a:lvl1pPr>
          </a:lstStyle>
          <a:p>
            <a:r>
              <a:rPr lang="en-US" dirty="0"/>
              <a:t>Click icon to add picture</a:t>
            </a:r>
          </a:p>
        </p:txBody>
      </p:sp>
      <p:sp>
        <p:nvSpPr>
          <p:cNvPr id="2" name="Title 1">
            <a:extLst>
              <a:ext uri="{FF2B5EF4-FFF2-40B4-BE49-F238E27FC236}">
                <a16:creationId xmlns:a16="http://schemas.microsoft.com/office/drawing/2014/main" id="{1ED6BA20-74C4-B146-8DF6-85C573E19DB1}"/>
              </a:ext>
            </a:extLst>
          </p:cNvPr>
          <p:cNvSpPr>
            <a:spLocks noGrp="1"/>
          </p:cNvSpPr>
          <p:nvPr>
            <p:ph type="title" hasCustomPrompt="1"/>
          </p:nvPr>
        </p:nvSpPr>
        <p:spPr>
          <a:xfrm>
            <a:off x="1148373" y="1488558"/>
            <a:ext cx="5445858" cy="2704640"/>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9789FC2C-42AA-424F-9223-5F73B95D7C36}"/>
              </a:ext>
            </a:extLst>
          </p:cNvPr>
          <p:cNvSpPr>
            <a:spLocks noGrp="1"/>
          </p:cNvSpPr>
          <p:nvPr>
            <p:ph type="body" idx="1" hasCustomPrompt="1"/>
          </p:nvPr>
        </p:nvSpPr>
        <p:spPr>
          <a:xfrm>
            <a:off x="1148373" y="4220187"/>
            <a:ext cx="5445858" cy="1223684"/>
          </a:xfrm>
        </p:spPr>
        <p:txBody>
          <a:bodyPr>
            <a:normAutofit/>
          </a:bodyPr>
          <a:lstStyle>
            <a:lvl1pPr marL="0" indent="0">
              <a:buNone/>
              <a:defRPr sz="1800" b="0" i="0" spc="300">
                <a:solidFill>
                  <a:schemeClr val="tx1"/>
                </a:solidFill>
                <a:latin typeface="+mn-lt"/>
                <a:cs typeface="Gill Sans Light" panose="020B0302020104020203" pitchFamily="34" charset="-79"/>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1132737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Image and Content">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6096000" y="0"/>
            <a:ext cx="6096000" cy="6858000"/>
          </a:xfrm>
          <a:solidFill>
            <a:schemeClr val="bg1">
              <a:lumMod val="95000"/>
            </a:schemeClr>
          </a:solidFill>
        </p:spPr>
        <p:txBody>
          <a:bodyPr anchor="ctr">
            <a:normAutofit/>
          </a:bodyPr>
          <a:lstStyle>
            <a:lvl1pPr marL="0" indent="0" algn="ctr">
              <a:buNone/>
              <a:defRPr sz="1400"/>
            </a:lvl1pPr>
          </a:lstStyle>
          <a:p>
            <a:r>
              <a:rPr lang="en-US" dirty="0"/>
              <a:t>Click icon to add picture</a:t>
            </a: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1328737" y="786810"/>
            <a:ext cx="4008437" cy="1395208"/>
          </a:xfrm>
        </p:spPr>
        <p:txBody>
          <a:bodyPr lIns="0" anchor="b"/>
          <a:lstStyle/>
          <a:p>
            <a:r>
              <a:rPr lang="en-US" dirty="0"/>
              <a:t>TITLE GOES</a:t>
            </a:r>
            <a:br>
              <a:rPr lang="en-US" dirty="0"/>
            </a:br>
            <a:r>
              <a:rPr lang="en-US" dirty="0"/>
              <a:t>HERE</a:t>
            </a:r>
          </a:p>
        </p:txBody>
      </p:sp>
      <p:sp>
        <p:nvSpPr>
          <p:cNvPr id="12" name="Text Placeholder 11">
            <a:extLst>
              <a:ext uri="{FF2B5EF4-FFF2-40B4-BE49-F238E27FC236}">
                <a16:creationId xmlns:a16="http://schemas.microsoft.com/office/drawing/2014/main" id="{DA80A15A-88F2-2144-8707-F31DD26C52BD}"/>
              </a:ext>
            </a:extLst>
          </p:cNvPr>
          <p:cNvSpPr>
            <a:spLocks noGrp="1"/>
          </p:cNvSpPr>
          <p:nvPr>
            <p:ph type="body" sz="quarter" idx="11"/>
          </p:nvPr>
        </p:nvSpPr>
        <p:spPr>
          <a:xfrm>
            <a:off x="1328738" y="3019352"/>
            <a:ext cx="4008437" cy="3099153"/>
          </a:xfrm>
        </p:spPr>
        <p:txBody>
          <a:bodyPr lIns="0">
            <a:normAutofit/>
          </a:bodyPr>
          <a:lstStyle>
            <a:lvl1pPr>
              <a:lnSpc>
                <a:spcPct val="150000"/>
              </a:lnSpc>
              <a:defRPr sz="1600" spc="0">
                <a:solidFill>
                  <a:schemeClr val="tx2"/>
                </a:solidFill>
              </a:defRPr>
            </a:lvl1pPr>
            <a:lvl2pPr>
              <a:lnSpc>
                <a:spcPct val="150000"/>
              </a:lnSpc>
              <a:defRPr sz="1400" spc="0">
                <a:solidFill>
                  <a:schemeClr val="tx2"/>
                </a:solidFill>
              </a:defRPr>
            </a:lvl2pPr>
            <a:lvl3pPr>
              <a:lnSpc>
                <a:spcPct val="150000"/>
              </a:lnSpc>
              <a:defRPr sz="1200" spc="0">
                <a:solidFill>
                  <a:schemeClr val="tx2"/>
                </a:solidFill>
              </a:defRPr>
            </a:lvl3pPr>
            <a:lvl4pPr>
              <a:lnSpc>
                <a:spcPct val="150000"/>
              </a:lnSpc>
              <a:defRPr sz="1100" spc="0">
                <a:solidFill>
                  <a:schemeClr val="tx2"/>
                </a:solidFill>
              </a:defRPr>
            </a:lvl4pPr>
            <a:lvl5pPr>
              <a:lnSpc>
                <a:spcPct val="150000"/>
              </a:lnSpc>
              <a:defRPr sz="1100" spc="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1328738" y="2247679"/>
            <a:ext cx="4008437" cy="602887"/>
          </a:xfrm>
        </p:spPr>
        <p:txBody>
          <a:bodyPr lIns="0" anchor="t">
            <a:normAutofit/>
          </a:bodyPr>
          <a:lstStyle>
            <a:lvl1pPr marL="0" indent="0">
              <a:buNone/>
              <a:defRPr sz="1400" spc="300">
                <a:solidFill>
                  <a:schemeClr val="tx2"/>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dirty="0"/>
              <a:t>SUBTITLE HERE</a:t>
            </a:r>
          </a:p>
        </p:txBody>
      </p:sp>
      <p:sp>
        <p:nvSpPr>
          <p:cNvPr id="2" name="Footer Placeholder 4">
            <a:extLst>
              <a:ext uri="{FF2B5EF4-FFF2-40B4-BE49-F238E27FC236}">
                <a16:creationId xmlns:a16="http://schemas.microsoft.com/office/drawing/2014/main" id="{6E547AD3-79A5-14E9-D064-BEAB4672DB1E}"/>
              </a:ext>
            </a:extLst>
          </p:cNvPr>
          <p:cNvSpPr>
            <a:spLocks noGrp="1"/>
          </p:cNvSpPr>
          <p:nvPr>
            <p:ph type="ftr" sz="quarter" idx="3"/>
          </p:nvPr>
        </p:nvSpPr>
        <p:spPr>
          <a:xfrm rot="16200000">
            <a:off x="-1040916" y="4458482"/>
            <a:ext cx="2918804" cy="283464"/>
          </a:xfrm>
          <a:prstGeom prst="rect">
            <a:avLst/>
          </a:prstGeom>
        </p:spPr>
        <p:txBody>
          <a:bodyPr vert="horz" lIns="91440" tIns="45720" rIns="91440" bIns="45720" rtlCol="0" anchor="ctr"/>
          <a:lstStyle>
            <a:lvl1pPr algn="l">
              <a:defRPr sz="1600" b="1" cap="all" baseline="0">
                <a:solidFill>
                  <a:schemeClr val="tx1"/>
                </a:solidFill>
                <a:latin typeface="+mj-lt"/>
              </a:defRPr>
            </a:lvl1pPr>
          </a:lstStyle>
          <a:p>
            <a:r>
              <a:rPr lang="en-US" dirty="0"/>
              <a:t>Family RV Association</a:t>
            </a:r>
          </a:p>
        </p:txBody>
      </p:sp>
      <p:sp>
        <p:nvSpPr>
          <p:cNvPr id="6" name="Shape 62">
            <a:extLst>
              <a:ext uri="{FF2B5EF4-FFF2-40B4-BE49-F238E27FC236}">
                <a16:creationId xmlns:a16="http://schemas.microsoft.com/office/drawing/2014/main" id="{8120D1AE-D3DC-7609-2D77-DCB08A3C3B69}"/>
              </a:ext>
            </a:extLst>
          </p:cNvPr>
          <p:cNvSpPr/>
          <p:nvPr userDrawn="1"/>
        </p:nvSpPr>
        <p:spPr>
          <a:xfrm flipV="1">
            <a:off x="419100" y="798384"/>
            <a:ext cx="1" cy="2188805"/>
          </a:xfrm>
          <a:prstGeom prst="line">
            <a:avLst/>
          </a:prstGeom>
          <a:ln w="3810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8368498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6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9295395-4EC9-4A2A-A4BF-5B0E3F1E9072}"/>
              </a:ext>
            </a:extLst>
          </p:cNvPr>
          <p:cNvSpPr>
            <a:spLocks noGrp="1"/>
          </p:cNvSpPr>
          <p:nvPr>
            <p:ph type="pic" sz="quarter" idx="12"/>
          </p:nvPr>
        </p:nvSpPr>
        <p:spPr>
          <a:xfrm>
            <a:off x="838200" y="0"/>
            <a:ext cx="11353800" cy="6858000"/>
          </a:xfrm>
          <a:custGeom>
            <a:avLst/>
            <a:gdLst>
              <a:gd name="connsiteX0" fmla="*/ 0 w 11353800"/>
              <a:gd name="connsiteY0" fmla="*/ 0 h 6858000"/>
              <a:gd name="connsiteX1" fmla="*/ 11353800 w 11353800"/>
              <a:gd name="connsiteY1" fmla="*/ 0 h 6858000"/>
              <a:gd name="connsiteX2" fmla="*/ 11353800 w 11353800"/>
              <a:gd name="connsiteY2" fmla="*/ 4947138 h 6858000"/>
              <a:gd name="connsiteX3" fmla="*/ 7133492 w 11353800"/>
              <a:gd name="connsiteY3" fmla="*/ 4947138 h 6858000"/>
              <a:gd name="connsiteX4" fmla="*/ 7133492 w 11353800"/>
              <a:gd name="connsiteY4" fmla="*/ 6858000 h 6858000"/>
              <a:gd name="connsiteX5" fmla="*/ 0 w 113538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53800" h="6858000">
                <a:moveTo>
                  <a:pt x="0" y="0"/>
                </a:moveTo>
                <a:lnTo>
                  <a:pt x="11353800" y="0"/>
                </a:lnTo>
                <a:lnTo>
                  <a:pt x="11353800" y="4947138"/>
                </a:lnTo>
                <a:lnTo>
                  <a:pt x="7133492" y="4947138"/>
                </a:lnTo>
                <a:lnTo>
                  <a:pt x="7133492" y="6858000"/>
                </a:lnTo>
                <a:lnTo>
                  <a:pt x="0" y="6858000"/>
                </a:lnTo>
                <a:close/>
              </a:path>
            </a:pathLst>
          </a:custGeom>
        </p:spPr>
        <p:txBody>
          <a:bodyPr wrap="square">
            <a:noAutofit/>
          </a:bodyPr>
          <a:lstStyle>
            <a:lvl1pPr marL="0" indent="0" algn="ctr">
              <a:buNone/>
              <a:defRPr/>
            </a:lvl1pPr>
          </a:lstStyle>
          <a:p>
            <a:r>
              <a:rPr lang="en-US" dirty="0"/>
              <a:t>Click icon to add picture</a:t>
            </a:r>
          </a:p>
        </p:txBody>
      </p:sp>
      <p:sp>
        <p:nvSpPr>
          <p:cNvPr id="5" name="Text Placeholder 4">
            <a:extLst>
              <a:ext uri="{FF2B5EF4-FFF2-40B4-BE49-F238E27FC236}">
                <a16:creationId xmlns:a16="http://schemas.microsoft.com/office/drawing/2014/main" id="{4C6DA884-7C48-8D49-9DFE-4CE990C95A09}"/>
              </a:ext>
            </a:extLst>
          </p:cNvPr>
          <p:cNvSpPr>
            <a:spLocks noGrp="1"/>
          </p:cNvSpPr>
          <p:nvPr>
            <p:ph type="body" sz="quarter" idx="11" hasCustomPrompt="1"/>
          </p:nvPr>
        </p:nvSpPr>
        <p:spPr>
          <a:xfrm>
            <a:off x="8281989" y="5829950"/>
            <a:ext cx="3558320" cy="628650"/>
          </a:xfrm>
        </p:spPr>
        <p:txBody>
          <a:bodyPr>
            <a:normAutofit/>
          </a:bodyPr>
          <a:lstStyle>
            <a:lvl1pPr marL="0" indent="0" algn="ctr">
              <a:lnSpc>
                <a:spcPct val="150000"/>
              </a:lnSpc>
              <a:buNone/>
              <a:defRPr sz="1200"/>
            </a:lvl1pPr>
            <a:lvl2pPr marL="457200" indent="0">
              <a:buNone/>
              <a:defRPr sz="900"/>
            </a:lvl2pPr>
            <a:lvl3pPr marL="914400" indent="0">
              <a:buNone/>
              <a:defRPr sz="800"/>
            </a:lvl3pPr>
            <a:lvl4pPr marL="1371600" indent="0">
              <a:buNone/>
              <a:defRPr sz="700"/>
            </a:lvl4pPr>
            <a:lvl5pPr marL="1828800" indent="0">
              <a:buNone/>
              <a:defRPr sz="700"/>
            </a:lvl5pPr>
          </a:lstStyle>
          <a:p>
            <a:pPr lvl="0"/>
            <a:r>
              <a:rPr lang="en-US" dirty="0"/>
              <a:t>Caption Goes Here</a:t>
            </a:r>
          </a:p>
        </p:txBody>
      </p:sp>
      <p:sp>
        <p:nvSpPr>
          <p:cNvPr id="6" name="Title 1">
            <a:extLst>
              <a:ext uri="{FF2B5EF4-FFF2-40B4-BE49-F238E27FC236}">
                <a16:creationId xmlns:a16="http://schemas.microsoft.com/office/drawing/2014/main" id="{EEFCCE50-D1A9-1249-AF64-BA06424C8034}"/>
              </a:ext>
            </a:extLst>
          </p:cNvPr>
          <p:cNvSpPr>
            <a:spLocks noGrp="1"/>
          </p:cNvSpPr>
          <p:nvPr>
            <p:ph type="title" hasCustomPrompt="1"/>
          </p:nvPr>
        </p:nvSpPr>
        <p:spPr>
          <a:xfrm>
            <a:off x="8296179" y="5250600"/>
            <a:ext cx="3545503" cy="564335"/>
          </a:xfrm>
        </p:spPr>
        <p:txBody>
          <a:bodyPr>
            <a:normAutofit/>
          </a:bodyPr>
          <a:lstStyle>
            <a:lvl1pPr algn="ctr">
              <a:defRPr sz="2800"/>
            </a:lvl1pPr>
          </a:lstStyle>
          <a:p>
            <a:r>
              <a:rPr lang="en-US" dirty="0"/>
              <a:t>TITLE GOES HERE</a:t>
            </a:r>
          </a:p>
        </p:txBody>
      </p:sp>
    </p:spTree>
    <p:extLst>
      <p:ext uri="{BB962C8B-B14F-4D97-AF65-F5344CB8AC3E}">
        <p14:creationId xmlns:p14="http://schemas.microsoft.com/office/powerpoint/2010/main" val="15652620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with Image">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A71C3BC6-F801-857C-8E0C-7DDA360BC9FB}"/>
              </a:ext>
            </a:extLst>
          </p:cNvPr>
          <p:cNvSpPr>
            <a:spLocks noGrp="1"/>
          </p:cNvSpPr>
          <p:nvPr>
            <p:ph type="pic" sz="quarter" idx="14"/>
          </p:nvPr>
        </p:nvSpPr>
        <p:spPr>
          <a:xfrm>
            <a:off x="838200" y="2627"/>
            <a:ext cx="11353799" cy="4631365"/>
          </a:xfrm>
          <a:custGeom>
            <a:avLst/>
            <a:gdLst>
              <a:gd name="connsiteX0" fmla="*/ 0 w 11353799"/>
              <a:gd name="connsiteY0" fmla="*/ 0 h 4631365"/>
              <a:gd name="connsiteX1" fmla="*/ 11353799 w 11353799"/>
              <a:gd name="connsiteY1" fmla="*/ 0 h 4631365"/>
              <a:gd name="connsiteX2" fmla="*/ 11353799 w 11353799"/>
              <a:gd name="connsiteY2" fmla="*/ 4631365 h 4631365"/>
              <a:gd name="connsiteX3" fmla="*/ 10892905 w 11353799"/>
              <a:gd name="connsiteY3" fmla="*/ 4631365 h 4631365"/>
              <a:gd name="connsiteX4" fmla="*/ 10892905 w 11353799"/>
              <a:gd name="connsiteY4" fmla="*/ 1965657 h 4631365"/>
              <a:gd name="connsiteX5" fmla="*/ 5773993 w 11353799"/>
              <a:gd name="connsiteY5" fmla="*/ 1965657 h 4631365"/>
              <a:gd name="connsiteX6" fmla="*/ 5773993 w 11353799"/>
              <a:gd name="connsiteY6" fmla="*/ 4631365 h 4631365"/>
              <a:gd name="connsiteX7" fmla="*/ 5118912 w 11353799"/>
              <a:gd name="connsiteY7" fmla="*/ 4631365 h 4631365"/>
              <a:gd name="connsiteX8" fmla="*/ 5118912 w 11353799"/>
              <a:gd name="connsiteY8" fmla="*/ 1965657 h 4631365"/>
              <a:gd name="connsiteX9" fmla="*/ 0 w 11353799"/>
              <a:gd name="connsiteY9" fmla="*/ 1965657 h 4631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353799" h="4631365">
                <a:moveTo>
                  <a:pt x="0" y="0"/>
                </a:moveTo>
                <a:lnTo>
                  <a:pt x="11353799" y="0"/>
                </a:lnTo>
                <a:lnTo>
                  <a:pt x="11353799" y="4631365"/>
                </a:lnTo>
                <a:lnTo>
                  <a:pt x="10892905" y="4631365"/>
                </a:lnTo>
                <a:lnTo>
                  <a:pt x="10892905" y="1965657"/>
                </a:lnTo>
                <a:lnTo>
                  <a:pt x="5773993" y="1965657"/>
                </a:lnTo>
                <a:lnTo>
                  <a:pt x="5773993" y="4631365"/>
                </a:lnTo>
                <a:lnTo>
                  <a:pt x="5118912" y="4631365"/>
                </a:lnTo>
                <a:lnTo>
                  <a:pt x="5118912" y="1965657"/>
                </a:lnTo>
                <a:lnTo>
                  <a:pt x="0" y="1965657"/>
                </a:lnTo>
                <a:close/>
              </a:path>
            </a:pathLst>
          </a:custGeom>
          <a:solidFill>
            <a:schemeClr val="bg1">
              <a:lumMod val="95000"/>
            </a:schemeClr>
          </a:solidFill>
        </p:spPr>
        <p:txBody>
          <a:bodyPr wrap="square">
            <a:noAutofit/>
          </a:bodyPr>
          <a:lstStyle>
            <a:lvl1pPr marL="0" indent="0" algn="ctr">
              <a:buNone/>
              <a:defRPr sz="1400"/>
            </a:lvl1pPr>
          </a:lstStyle>
          <a:p>
            <a:r>
              <a:rPr lang="en-US" dirty="0"/>
              <a:t>Click icon to add picture</a:t>
            </a:r>
          </a:p>
        </p:txBody>
      </p:sp>
      <p:sp>
        <p:nvSpPr>
          <p:cNvPr id="4" name="Text Placeholder 2">
            <a:extLst>
              <a:ext uri="{FF2B5EF4-FFF2-40B4-BE49-F238E27FC236}">
                <a16:creationId xmlns:a16="http://schemas.microsoft.com/office/drawing/2014/main" id="{E94B1A93-5100-5048-8230-09B3D176D183}"/>
              </a:ext>
            </a:extLst>
          </p:cNvPr>
          <p:cNvSpPr>
            <a:spLocks noGrp="1"/>
          </p:cNvSpPr>
          <p:nvPr>
            <p:ph type="body" idx="1"/>
          </p:nvPr>
        </p:nvSpPr>
        <p:spPr>
          <a:xfrm>
            <a:off x="1562100" y="2679700"/>
            <a:ext cx="4242611" cy="645001"/>
          </a:xfrm>
        </p:spPr>
        <p:txBody>
          <a:bodyPr anchor="ctr"/>
          <a:lstStyle>
            <a:lvl1pPr marL="0" indent="0">
              <a:buNone/>
              <a:defRPr sz="2400" b="1" i="0">
                <a:solidFill>
                  <a:schemeClr val="tx2"/>
                </a:solidFill>
                <a:latin typeface="+mj-lt"/>
                <a:cs typeface="Gill Sans" panose="020B0502020104020203" pitchFamily="34"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Content Placeholder 3">
            <a:extLst>
              <a:ext uri="{FF2B5EF4-FFF2-40B4-BE49-F238E27FC236}">
                <a16:creationId xmlns:a16="http://schemas.microsoft.com/office/drawing/2014/main" id="{8A037B8A-C781-9F40-A9F6-BCCD198DD34B}"/>
              </a:ext>
            </a:extLst>
          </p:cNvPr>
          <p:cNvSpPr>
            <a:spLocks noGrp="1"/>
          </p:cNvSpPr>
          <p:nvPr>
            <p:ph sz="half" idx="2"/>
          </p:nvPr>
        </p:nvSpPr>
        <p:spPr>
          <a:xfrm>
            <a:off x="1562100" y="3324700"/>
            <a:ext cx="4242611" cy="330469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4">
            <a:extLst>
              <a:ext uri="{FF2B5EF4-FFF2-40B4-BE49-F238E27FC236}">
                <a16:creationId xmlns:a16="http://schemas.microsoft.com/office/drawing/2014/main" id="{66926CBF-E2B0-C44C-AD98-B15D17ADD5AF}"/>
              </a:ext>
            </a:extLst>
          </p:cNvPr>
          <p:cNvSpPr>
            <a:spLocks noGrp="1"/>
          </p:cNvSpPr>
          <p:nvPr>
            <p:ph type="body" sz="quarter" idx="3"/>
          </p:nvPr>
        </p:nvSpPr>
        <p:spPr>
          <a:xfrm>
            <a:off x="7467601" y="2679700"/>
            <a:ext cx="4072192" cy="645001"/>
          </a:xfrm>
        </p:spPr>
        <p:txBody>
          <a:bodyPr anchor="ctr"/>
          <a:lstStyle>
            <a:lvl1pPr marL="0" indent="0">
              <a:buNone/>
              <a:defRPr sz="2400" b="1" i="0">
                <a:solidFill>
                  <a:schemeClr val="tx2"/>
                </a:solidFill>
                <a:latin typeface="+mj-lt"/>
                <a:cs typeface="Gill Sans" panose="020B0502020104020203" pitchFamily="34"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Content Placeholder 5">
            <a:extLst>
              <a:ext uri="{FF2B5EF4-FFF2-40B4-BE49-F238E27FC236}">
                <a16:creationId xmlns:a16="http://schemas.microsoft.com/office/drawing/2014/main" id="{318A1595-1A86-304F-A361-B3E4B06837FA}"/>
              </a:ext>
            </a:extLst>
          </p:cNvPr>
          <p:cNvSpPr>
            <a:spLocks noGrp="1"/>
          </p:cNvSpPr>
          <p:nvPr>
            <p:ph sz="quarter" idx="4"/>
          </p:nvPr>
        </p:nvSpPr>
        <p:spPr>
          <a:xfrm>
            <a:off x="7467601" y="3324700"/>
            <a:ext cx="4072192" cy="330469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2">
            <a:extLst>
              <a:ext uri="{FF2B5EF4-FFF2-40B4-BE49-F238E27FC236}">
                <a16:creationId xmlns:a16="http://schemas.microsoft.com/office/drawing/2014/main" id="{86674C34-BF58-4A21-BEE1-52BA2A5DBB7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417601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F0FA98-2EE8-734A-95BB-A4637DCAD5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655A45B-F495-F641-AA7A-36292C3CC9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89227B26-65C5-5A4B-AAEC-70B3B5201C51}"/>
              </a:ext>
            </a:extLst>
          </p:cNvPr>
          <p:cNvSpPr>
            <a:spLocks noGrp="1"/>
          </p:cNvSpPr>
          <p:nvPr>
            <p:ph type="ftr" sz="quarter" idx="3"/>
          </p:nvPr>
        </p:nvSpPr>
        <p:spPr>
          <a:xfrm rot="16200000">
            <a:off x="-1040916" y="4458482"/>
            <a:ext cx="2918804" cy="283464"/>
          </a:xfrm>
          <a:prstGeom prst="rect">
            <a:avLst/>
          </a:prstGeom>
        </p:spPr>
        <p:txBody>
          <a:bodyPr vert="horz" lIns="91440" tIns="45720" rIns="91440" bIns="45720" rtlCol="0" anchor="ctr"/>
          <a:lstStyle>
            <a:lvl1pPr algn="l">
              <a:defRPr sz="1600" b="1" cap="all" baseline="0">
                <a:solidFill>
                  <a:schemeClr val="tx1"/>
                </a:solidFill>
                <a:latin typeface="+mj-lt"/>
              </a:defRPr>
            </a:lvl1pPr>
          </a:lstStyle>
          <a:p>
            <a:r>
              <a:rPr lang="en-US" dirty="0"/>
              <a:t>Family RV Association</a:t>
            </a:r>
          </a:p>
        </p:txBody>
      </p:sp>
      <p:sp>
        <p:nvSpPr>
          <p:cNvPr id="16" name="Shape 62">
            <a:extLst>
              <a:ext uri="{FF2B5EF4-FFF2-40B4-BE49-F238E27FC236}">
                <a16:creationId xmlns:a16="http://schemas.microsoft.com/office/drawing/2014/main" id="{2C8F251E-BB08-9D42-8813-D3CD1AE6AF9A}"/>
              </a:ext>
            </a:extLst>
          </p:cNvPr>
          <p:cNvSpPr/>
          <p:nvPr userDrawn="1"/>
        </p:nvSpPr>
        <p:spPr>
          <a:xfrm flipV="1">
            <a:off x="419100" y="798384"/>
            <a:ext cx="1" cy="2188805"/>
          </a:xfrm>
          <a:prstGeom prst="line">
            <a:avLst/>
          </a:prstGeom>
          <a:ln w="3810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7" name="Shape 42">
            <a:extLst>
              <a:ext uri="{FF2B5EF4-FFF2-40B4-BE49-F238E27FC236}">
                <a16:creationId xmlns:a16="http://schemas.microsoft.com/office/drawing/2014/main" id="{3890D1E5-941D-C642-A000-669C7923941B}"/>
              </a:ext>
            </a:extLst>
          </p:cNvPr>
          <p:cNvSpPr txBox="1">
            <a:spLocks/>
          </p:cNvSpPr>
          <p:nvPr userDrawn="1"/>
        </p:nvSpPr>
        <p:spPr>
          <a:xfrm>
            <a:off x="11353800" y="6414539"/>
            <a:ext cx="521406" cy="247651"/>
          </a:xfrm>
          <a:prstGeom prst="rect">
            <a:avLst/>
          </a:prstGeom>
        </p:spPr>
        <p:txBody>
          <a:bodyPr/>
          <a:lstStyle>
            <a:defPPr>
              <a:defRPr lang="en-US"/>
            </a:defPPr>
            <a:lvl1pPr marL="0" algn="l" defTabSz="914400" rtl="0" eaLnBrk="1" latinLnBrk="0" hangingPunct="1">
              <a:defRPr sz="1800" kern="1200">
                <a:solidFill>
                  <a:srgbClr val="C1C0BE"/>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86CB4B4D-7CA3-9044-876B-883B54F8677D}" type="slidenum">
              <a:rPr lang="en-US" sz="1050" smtClean="0">
                <a:solidFill>
                  <a:schemeClr val="tx2"/>
                </a:solidFill>
              </a:rPr>
              <a:pPr algn="ctr"/>
              <a:t>‹#›</a:t>
            </a:fld>
            <a:endParaRPr lang="en-US" sz="1050" dirty="0">
              <a:solidFill>
                <a:schemeClr val="tx2"/>
              </a:solidFill>
            </a:endParaRPr>
          </a:p>
        </p:txBody>
      </p:sp>
      <p:pic>
        <p:nvPicPr>
          <p:cNvPr id="6" name="Picture 5">
            <a:extLst>
              <a:ext uri="{FF2B5EF4-FFF2-40B4-BE49-F238E27FC236}">
                <a16:creationId xmlns:a16="http://schemas.microsoft.com/office/drawing/2014/main" id="{4B96035D-FDAB-1CED-49D2-D5297F39568B}"/>
              </a:ext>
            </a:extLst>
          </p:cNvPr>
          <p:cNvPicPr>
            <a:picLocks noChangeAspect="1"/>
          </p:cNvPicPr>
          <p:nvPr userDrawn="1"/>
        </p:nvPicPr>
        <p:blipFill>
          <a:blip r:embed="rId6" cstate="email">
            <a:extLst>
              <a:ext uri="{28A0092B-C50C-407E-A947-70E740481C1C}">
                <a14:useLocalDpi xmlns:a14="http://schemas.microsoft.com/office/drawing/2010/main"/>
              </a:ext>
            </a:extLst>
          </a:blip>
          <a:srcRect/>
          <a:stretch/>
        </p:blipFill>
        <p:spPr>
          <a:xfrm>
            <a:off x="9177595" y="5802868"/>
            <a:ext cx="2454187" cy="985766"/>
          </a:xfrm>
          <a:prstGeom prst="rect">
            <a:avLst/>
          </a:prstGeom>
        </p:spPr>
      </p:pic>
      <p:pic>
        <p:nvPicPr>
          <p:cNvPr id="8" name="Picture 7">
            <a:extLst>
              <a:ext uri="{FF2B5EF4-FFF2-40B4-BE49-F238E27FC236}">
                <a16:creationId xmlns:a16="http://schemas.microsoft.com/office/drawing/2014/main" id="{CAF710BA-9ECE-BDE3-EC53-D704516B93C5}"/>
              </a:ext>
            </a:extLst>
          </p:cNvPr>
          <p:cNvPicPr>
            <a:picLocks noChangeAspect="1"/>
          </p:cNvPicPr>
          <p:nvPr userDrawn="1"/>
        </p:nvPicPr>
        <p:blipFill>
          <a:blip r:embed="rId7" cstate="email">
            <a:extLst>
              <a:ext uri="{28A0092B-C50C-407E-A947-70E740481C1C}">
                <a14:useLocalDpi xmlns:a14="http://schemas.microsoft.com/office/drawing/2010/main"/>
              </a:ext>
            </a:extLst>
          </a:blip>
          <a:srcRect/>
          <a:stretch/>
        </p:blipFill>
        <p:spPr>
          <a:xfrm>
            <a:off x="418486" y="5515621"/>
            <a:ext cx="1341948" cy="1146568"/>
          </a:xfrm>
          <a:prstGeom prst="rect">
            <a:avLst/>
          </a:prstGeom>
        </p:spPr>
      </p:pic>
      <p:sp>
        <p:nvSpPr>
          <p:cNvPr id="7" name="TextBox 6">
            <a:extLst>
              <a:ext uri="{FF2B5EF4-FFF2-40B4-BE49-F238E27FC236}">
                <a16:creationId xmlns:a16="http://schemas.microsoft.com/office/drawing/2014/main" id="{AC3A54F8-0AA8-5613-0546-9C8C980B8FCF}"/>
              </a:ext>
            </a:extLst>
          </p:cNvPr>
          <p:cNvSpPr txBox="1"/>
          <p:nvPr userDrawn="1">
            <p:extLst>
              <p:ext uri="{1162E1C5-73C7-4A58-AE30-91384D911F3F}">
                <p184:classification xmlns:p184="http://schemas.microsoft.com/office/powerpoint/2018/4/main" val="ftr"/>
              </p:ext>
            </p:extLst>
          </p:nvPr>
        </p:nvSpPr>
        <p:spPr>
          <a:xfrm>
            <a:off x="5424488" y="6642100"/>
            <a:ext cx="1368425"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Confidential Information</a:t>
            </a:r>
          </a:p>
        </p:txBody>
      </p:sp>
    </p:spTree>
    <p:extLst>
      <p:ext uri="{BB962C8B-B14F-4D97-AF65-F5344CB8AC3E}">
        <p14:creationId xmlns:p14="http://schemas.microsoft.com/office/powerpoint/2010/main" val="4050737061"/>
      </p:ext>
    </p:extLst>
  </p:cSld>
  <p:clrMap bg1="lt1" tx1="dk1" bg2="lt2" tx2="dk2" accent1="accent1" accent2="accent2" accent3="accent3" accent4="accent4" accent5="accent5" accent6="accent6" hlink="hlink" folHlink="folHlink"/>
  <p:sldLayoutIdLst>
    <p:sldLayoutId id="2147483651" r:id="rId1"/>
    <p:sldLayoutId id="2147483660" r:id="rId2"/>
    <p:sldLayoutId id="2147483669" r:id="rId3"/>
    <p:sldLayoutId id="2147483664" r:id="rId4"/>
  </p:sldLayoutIdLst>
  <p:hf sldNum="0" hdr="0" dt="0"/>
  <p:txStyles>
    <p:titleStyle>
      <a:lvl1pPr algn="l" defTabSz="914400" rtl="0" eaLnBrk="1" latinLnBrk="0" hangingPunct="1">
        <a:lnSpc>
          <a:spcPct val="90000"/>
        </a:lnSpc>
        <a:spcBef>
          <a:spcPct val="0"/>
        </a:spcBef>
        <a:buNone/>
        <a:defRPr sz="4400" b="1" i="0" kern="1200" cap="all" spc="-150" baseline="0">
          <a:solidFill>
            <a:schemeClr val="tx2"/>
          </a:solidFill>
          <a:latin typeface="+mj-lt"/>
          <a:ea typeface="+mj-ea"/>
          <a:cs typeface="Gill Sans" panose="020B0502020104020203" pitchFamily="34" charset="-79"/>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Gill Sans Light" panose="020B0302020104020203"/>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Gill Sans Light" panose="020B0302020104020203"/>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Gill Sans Light" panose="020B0302020104020203"/>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8" userDrawn="1">
          <p15:clr>
            <a:srgbClr val="F26B43"/>
          </p15:clr>
        </p15:guide>
        <p15:guide id="2" orient="horz" pos="412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frva.com/medical-and-travel-assist" TargetMode="Externa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frva.com/medical-and-travel-assist" TargetMode="External"/><Relationship Id="rId1" Type="http://schemas.openxmlformats.org/officeDocument/2006/relationships/slideLayout" Target="../slideLayouts/slideLayout3.xml"/><Relationship Id="rId4" Type="http://schemas.openxmlformats.org/officeDocument/2006/relationships/comments" Target="../comments/commen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svg"/></Relationships>
</file>

<file path=ppt/slides/_rels/slide27.xml.rels><?xml version="1.0" encoding="UTF-8" standalone="yes"?>
<Relationships xmlns="http://schemas.openxmlformats.org/package/2006/relationships"><Relationship Id="rId3" Type="http://schemas.openxmlformats.org/officeDocument/2006/relationships/hyperlink" Target="https://partner.roamright.com/?agencycode=FRVA"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6070007-FCBB-619F-4FBB-8476DAE77A62}"/>
              </a:ext>
            </a:extLst>
          </p:cNvPr>
          <p:cNvSpPr/>
          <p:nvPr/>
        </p:nvSpPr>
        <p:spPr>
          <a:xfrm>
            <a:off x="831850" y="1508760"/>
            <a:ext cx="5887645" cy="534924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18BB4946-1BB0-5B9C-7DEE-E36588F7EA98}"/>
              </a:ext>
            </a:extLst>
          </p:cNvPr>
          <p:cNvSpPr/>
          <p:nvPr/>
        </p:nvSpPr>
        <p:spPr>
          <a:xfrm>
            <a:off x="276754" y="5887254"/>
            <a:ext cx="1506326" cy="97074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Footer Placeholder 1">
            <a:extLst>
              <a:ext uri="{FF2B5EF4-FFF2-40B4-BE49-F238E27FC236}">
                <a16:creationId xmlns:a16="http://schemas.microsoft.com/office/drawing/2014/main" id="{95F24DE8-D74B-78F2-837F-35A04A5C7123}"/>
              </a:ext>
            </a:extLst>
          </p:cNvPr>
          <p:cNvSpPr>
            <a:spLocks noGrp="1"/>
          </p:cNvSpPr>
          <p:nvPr>
            <p:ph type="ftr" sz="quarter" idx="4294967295"/>
          </p:nvPr>
        </p:nvSpPr>
        <p:spPr>
          <a:xfrm rot="16200000">
            <a:off x="-991470" y="4526383"/>
            <a:ext cx="2819912" cy="283464"/>
          </a:xfrm>
        </p:spPr>
        <p:txBody>
          <a:bodyPr/>
          <a:lstStyle/>
          <a:p>
            <a:r>
              <a:rPr lang="en-US" dirty="0"/>
              <a:t>Family RV Association</a:t>
            </a:r>
          </a:p>
        </p:txBody>
      </p:sp>
      <p:sp>
        <p:nvSpPr>
          <p:cNvPr id="25" name="Text Placeholder 24">
            <a:extLst>
              <a:ext uri="{FF2B5EF4-FFF2-40B4-BE49-F238E27FC236}">
                <a16:creationId xmlns:a16="http://schemas.microsoft.com/office/drawing/2014/main" id="{F8C6BF16-D352-864F-9ABC-9C63470E63C1}"/>
              </a:ext>
            </a:extLst>
          </p:cNvPr>
          <p:cNvSpPr>
            <a:spLocks noGrp="1"/>
          </p:cNvSpPr>
          <p:nvPr>
            <p:ph type="body" idx="1"/>
          </p:nvPr>
        </p:nvSpPr>
        <p:spPr>
          <a:xfrm>
            <a:off x="3921552" y="782990"/>
            <a:ext cx="7693414" cy="4338074"/>
          </a:xfrm>
        </p:spPr>
        <p:txBody>
          <a:bodyPr>
            <a:normAutofit/>
          </a:bodyPr>
          <a:lstStyle/>
          <a:p>
            <a:pPr algn="ctr">
              <a:lnSpc>
                <a:spcPct val="100000"/>
              </a:lnSpc>
            </a:pPr>
            <a:br>
              <a:rPr lang="en-US" sz="5400" b="1" dirty="0">
                <a:latin typeface="Roboto" panose="02000000000000000000" pitchFamily="2" charset="0"/>
                <a:ea typeface="Roboto" panose="02000000000000000000" pitchFamily="2" charset="0"/>
                <a:cs typeface="Calibri" panose="020F0502020204030204" pitchFamily="34" charset="0"/>
              </a:rPr>
            </a:br>
            <a:r>
              <a:rPr lang="en-US" sz="6000" b="1" dirty="0">
                <a:latin typeface="Roboto" panose="02000000000000000000" pitchFamily="2" charset="0"/>
                <a:ea typeface="Roboto" panose="02000000000000000000" pitchFamily="2" charset="0"/>
                <a:cs typeface="Calibri" panose="020F0502020204030204" pitchFamily="34" charset="0"/>
              </a:rPr>
              <a:t>Medical &amp; Travel Assist </a:t>
            </a:r>
            <a:br>
              <a:rPr lang="en-US" sz="5400" b="1" dirty="0">
                <a:latin typeface="Roboto" panose="02000000000000000000" pitchFamily="2" charset="0"/>
                <a:ea typeface="Roboto" panose="02000000000000000000" pitchFamily="2" charset="0"/>
                <a:cs typeface="Calibri" panose="020F0502020204030204" pitchFamily="34" charset="0"/>
              </a:rPr>
            </a:br>
            <a:endParaRPr lang="en-US" sz="5400" b="1" dirty="0">
              <a:latin typeface="Roboto" panose="02000000000000000000" pitchFamily="2" charset="0"/>
              <a:ea typeface="Roboto" panose="02000000000000000000" pitchFamily="2" charset="0"/>
              <a:cs typeface="Calibri" panose="020F0502020204030204" pitchFamily="34" charset="0"/>
            </a:endParaRPr>
          </a:p>
        </p:txBody>
      </p:sp>
      <p:pic>
        <p:nvPicPr>
          <p:cNvPr id="6" name="Picture 5">
            <a:extLst>
              <a:ext uri="{FF2B5EF4-FFF2-40B4-BE49-F238E27FC236}">
                <a16:creationId xmlns:a16="http://schemas.microsoft.com/office/drawing/2014/main" id="{32A39A6A-F12A-C407-9322-73AE175B77C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08349" y="1229569"/>
            <a:ext cx="1794486" cy="1533219"/>
          </a:xfrm>
          <a:prstGeom prst="rect">
            <a:avLst/>
          </a:prstGeom>
        </p:spPr>
      </p:pic>
      <p:pic>
        <p:nvPicPr>
          <p:cNvPr id="11" name="Picture 10">
            <a:extLst>
              <a:ext uri="{FF2B5EF4-FFF2-40B4-BE49-F238E27FC236}">
                <a16:creationId xmlns:a16="http://schemas.microsoft.com/office/drawing/2014/main" id="{227E9F82-9C5A-C390-B73A-6BCC135A33EB}"/>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694678" y="3289183"/>
            <a:ext cx="3377701" cy="1356711"/>
          </a:xfrm>
          <a:prstGeom prst="rect">
            <a:avLst/>
          </a:prstGeom>
        </p:spPr>
      </p:pic>
      <p:sp>
        <p:nvSpPr>
          <p:cNvPr id="10" name="Rectangle 9">
            <a:extLst>
              <a:ext uri="{FF2B5EF4-FFF2-40B4-BE49-F238E27FC236}">
                <a16:creationId xmlns:a16="http://schemas.microsoft.com/office/drawing/2014/main" id="{89505A3A-8D58-24DB-F2B7-57C1BBEC6B2E}"/>
              </a:ext>
            </a:extLst>
          </p:cNvPr>
          <p:cNvSpPr/>
          <p:nvPr/>
        </p:nvSpPr>
        <p:spPr>
          <a:xfrm>
            <a:off x="8691513" y="5769204"/>
            <a:ext cx="3500487" cy="108879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qr code on a white background&#10;&#10;AI-generated content may be incorrect.">
            <a:extLst>
              <a:ext uri="{FF2B5EF4-FFF2-40B4-BE49-F238E27FC236}">
                <a16:creationId xmlns:a16="http://schemas.microsoft.com/office/drawing/2014/main" id="{C84B428E-5259-7979-8C20-3653A2E7989F}"/>
              </a:ext>
            </a:extLst>
          </p:cNvPr>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10255905" y="5066111"/>
            <a:ext cx="1509888" cy="1532380"/>
          </a:xfrm>
          <a:prstGeom prst="rect">
            <a:avLst/>
          </a:prstGeom>
        </p:spPr>
      </p:pic>
      <p:sp>
        <p:nvSpPr>
          <p:cNvPr id="12" name="TextBox 11">
            <a:extLst>
              <a:ext uri="{FF2B5EF4-FFF2-40B4-BE49-F238E27FC236}">
                <a16:creationId xmlns:a16="http://schemas.microsoft.com/office/drawing/2014/main" id="{5CE4A328-CDC8-70A7-FA8F-5AA9F83431D9}"/>
              </a:ext>
            </a:extLst>
          </p:cNvPr>
          <p:cNvSpPr txBox="1"/>
          <p:nvPr/>
        </p:nvSpPr>
        <p:spPr>
          <a:xfrm>
            <a:off x="894942" y="5172290"/>
            <a:ext cx="9257726" cy="1349087"/>
          </a:xfrm>
          <a:prstGeom prst="rect">
            <a:avLst/>
          </a:prstGeom>
          <a:noFill/>
        </p:spPr>
        <p:txBody>
          <a:bodyPr wrap="square" rtlCol="0">
            <a:spAutoFit/>
          </a:bodyPr>
          <a:lstStyle/>
          <a:p>
            <a:pPr>
              <a:lnSpc>
                <a:spcPct val="150000"/>
              </a:lnSpc>
            </a:pPr>
            <a:r>
              <a:rPr lang="en-US" sz="1400" dirty="0">
                <a:latin typeface="Roboto" panose="02000000000000000000" pitchFamily="2" charset="0"/>
                <a:ea typeface="Lato" panose="020F0502020204030203" pitchFamily="34" charset="0"/>
                <a:cs typeface="Calibri" panose="020F0502020204030204" pitchFamily="34" charset="0"/>
              </a:rPr>
              <a:t>The insurance benefits and emergency travel assistance services in this presentation are only intended to serve as a general overview of what is available. Actual availability to you may vary from what is listed in this presentation. For a complete description of what is available, please scan the QR code, call FRVA at 800-543-3622, or visit </a:t>
            </a:r>
            <a:r>
              <a:rPr lang="en-US" sz="1400" dirty="0">
                <a:latin typeface="Roboto" panose="02000000000000000000" pitchFamily="2" charset="0"/>
                <a:ea typeface="Lato" panose="020F0502020204030203" pitchFamily="34" charset="0"/>
                <a:cs typeface="Calibri" panose="020F0502020204030204" pitchFamily="34" charset="0"/>
                <a:hlinkClick r:id="rId6"/>
              </a:rPr>
              <a:t>https://www.frva.com/medical-and-travel-assist</a:t>
            </a:r>
            <a:r>
              <a:rPr lang="en-US" sz="1400" dirty="0">
                <a:latin typeface="Roboto" panose="02000000000000000000" pitchFamily="2" charset="0"/>
                <a:ea typeface="Lato" panose="020F0502020204030203" pitchFamily="34" charset="0"/>
                <a:cs typeface="Calibri" panose="020F0502020204030204" pitchFamily="34" charset="0"/>
              </a:rPr>
              <a:t>.</a:t>
            </a:r>
            <a:endParaRPr lang="en-US" sz="1400" dirty="0">
              <a:latin typeface="Roboto" panose="02000000000000000000" pitchFamily="2" charset="0"/>
              <a:cs typeface="Calibri" panose="020F0502020204030204" pitchFamily="34" charset="0"/>
            </a:endParaRPr>
          </a:p>
        </p:txBody>
      </p:sp>
      <p:sp>
        <p:nvSpPr>
          <p:cNvPr id="15" name="TextBox 14">
            <a:extLst>
              <a:ext uri="{FF2B5EF4-FFF2-40B4-BE49-F238E27FC236}">
                <a16:creationId xmlns:a16="http://schemas.microsoft.com/office/drawing/2014/main" id="{0B521C2B-6639-9D08-2606-774920293200}"/>
              </a:ext>
            </a:extLst>
          </p:cNvPr>
          <p:cNvSpPr txBox="1"/>
          <p:nvPr/>
        </p:nvSpPr>
        <p:spPr>
          <a:xfrm>
            <a:off x="4527222" y="837664"/>
            <a:ext cx="6747235" cy="646331"/>
          </a:xfrm>
          <a:prstGeom prst="rect">
            <a:avLst/>
          </a:prstGeom>
          <a:noFill/>
        </p:spPr>
        <p:txBody>
          <a:bodyPr wrap="square">
            <a:spAutoFit/>
          </a:bodyPr>
          <a:lstStyle/>
          <a:p>
            <a:pPr algn="ctr"/>
            <a:r>
              <a:rPr lang="en-US" sz="3600" b="1" dirty="0">
                <a:latin typeface="Roboto" panose="02000000000000000000" pitchFamily="2" charset="0"/>
                <a:ea typeface="Roboto" panose="02000000000000000000" pitchFamily="2" charset="0"/>
                <a:cs typeface="Calibri" panose="020F0502020204030204" pitchFamily="34" charset="0"/>
              </a:rPr>
              <a:t>Your Guide to FRVA’s </a:t>
            </a:r>
            <a:endParaRPr lang="en-US" sz="3600" dirty="0"/>
          </a:p>
        </p:txBody>
      </p:sp>
      <p:sp>
        <p:nvSpPr>
          <p:cNvPr id="17" name="TextBox 16">
            <a:extLst>
              <a:ext uri="{FF2B5EF4-FFF2-40B4-BE49-F238E27FC236}">
                <a16:creationId xmlns:a16="http://schemas.microsoft.com/office/drawing/2014/main" id="{8BD3029D-2090-C55C-72EB-4A460E376A1E}"/>
              </a:ext>
            </a:extLst>
          </p:cNvPr>
          <p:cNvSpPr txBox="1"/>
          <p:nvPr/>
        </p:nvSpPr>
        <p:spPr>
          <a:xfrm>
            <a:off x="4647525" y="3771640"/>
            <a:ext cx="6638430" cy="646331"/>
          </a:xfrm>
          <a:prstGeom prst="rect">
            <a:avLst/>
          </a:prstGeom>
          <a:noFill/>
        </p:spPr>
        <p:txBody>
          <a:bodyPr wrap="square">
            <a:spAutoFit/>
          </a:bodyPr>
          <a:lstStyle/>
          <a:p>
            <a:pPr algn="ctr"/>
            <a:r>
              <a:rPr lang="en-US" sz="3600" b="1" dirty="0">
                <a:latin typeface="Roboto" panose="02000000000000000000" pitchFamily="2" charset="0"/>
                <a:ea typeface="Roboto" panose="02000000000000000000" pitchFamily="2" charset="0"/>
                <a:cs typeface="Calibri" panose="020F0502020204030204" pitchFamily="34" charset="0"/>
              </a:rPr>
              <a:t>Membership Benefit</a:t>
            </a:r>
            <a:endParaRPr lang="en-US" sz="3600" dirty="0"/>
          </a:p>
        </p:txBody>
      </p:sp>
      <p:sp>
        <p:nvSpPr>
          <p:cNvPr id="18" name="Rectangle: Rounded Corners 17">
            <a:extLst>
              <a:ext uri="{FF2B5EF4-FFF2-40B4-BE49-F238E27FC236}">
                <a16:creationId xmlns:a16="http://schemas.microsoft.com/office/drawing/2014/main" id="{00D43F8E-1D7B-35AD-B512-167414F3C254}"/>
              </a:ext>
            </a:extLst>
          </p:cNvPr>
          <p:cNvSpPr/>
          <p:nvPr/>
        </p:nvSpPr>
        <p:spPr>
          <a:xfrm>
            <a:off x="4072379" y="461913"/>
            <a:ext cx="7693414" cy="4338074"/>
          </a:xfrm>
          <a:prstGeom prst="roundRect">
            <a:avLst>
              <a:gd name="adj" fmla="val 3846"/>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5216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F7F52-9D39-5DD3-B667-6156C5D8148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FB7E026-A27A-85F6-5549-1A40A15DEA72}"/>
              </a:ext>
            </a:extLst>
          </p:cNvPr>
          <p:cNvGrpSpPr/>
          <p:nvPr/>
        </p:nvGrpSpPr>
        <p:grpSpPr>
          <a:xfrm>
            <a:off x="276754" y="5313743"/>
            <a:ext cx="11205093" cy="1464129"/>
            <a:chOff x="276754" y="5313743"/>
            <a:chExt cx="11205093" cy="1464129"/>
          </a:xfrm>
        </p:grpSpPr>
        <p:sp>
          <p:nvSpPr>
            <p:cNvPr id="7" name="Rectangle 6">
              <a:extLst>
                <a:ext uri="{FF2B5EF4-FFF2-40B4-BE49-F238E27FC236}">
                  <a16:creationId xmlns:a16="http://schemas.microsoft.com/office/drawing/2014/main" id="{3C427618-B823-42EB-2590-BD348D331831}"/>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D71472A-7A8B-F393-57E3-1575CB67BA90}"/>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DB6082EF-C800-AD1E-7AA3-4684409227A7}"/>
              </a:ext>
            </a:extLst>
          </p:cNvPr>
          <p:cNvSpPr>
            <a:spLocks noGrp="1"/>
          </p:cNvSpPr>
          <p:nvPr>
            <p:ph type="title"/>
          </p:nvPr>
        </p:nvSpPr>
        <p:spPr>
          <a:xfrm>
            <a:off x="1469873" y="500111"/>
            <a:ext cx="7641732" cy="1723291"/>
          </a:xfrm>
        </p:spPr>
        <p:txBody>
          <a:bodyPr anchor="t">
            <a:normAutofit fontScale="90000"/>
          </a:bodyPr>
          <a:lstStyle/>
          <a:p>
            <a:r>
              <a:rPr lang="en-US" sz="4000">
                <a:cs typeface="Gill Sans"/>
              </a:rPr>
              <a:t>EMERGENCY Medical evacuation &amp; </a:t>
            </a:r>
            <a:br>
              <a:rPr lang="en-US" sz="4000" dirty="0"/>
            </a:br>
            <a:r>
              <a:rPr lang="en-US" sz="4000" dirty="0">
                <a:cs typeface="Gill Sans"/>
              </a:rPr>
              <a:t>repatriation</a:t>
            </a:r>
          </a:p>
        </p:txBody>
      </p:sp>
      <p:sp>
        <p:nvSpPr>
          <p:cNvPr id="11" name="Text Placeholder 10">
            <a:extLst>
              <a:ext uri="{FF2B5EF4-FFF2-40B4-BE49-F238E27FC236}">
                <a16:creationId xmlns:a16="http://schemas.microsoft.com/office/drawing/2014/main" id="{96E6BBA8-4E0B-7D2E-7418-17064315B900}"/>
              </a:ext>
            </a:extLst>
          </p:cNvPr>
          <p:cNvSpPr>
            <a:spLocks noGrp="1"/>
          </p:cNvSpPr>
          <p:nvPr>
            <p:ph type="body" sz="quarter" idx="11"/>
          </p:nvPr>
        </p:nvSpPr>
        <p:spPr>
          <a:xfrm>
            <a:off x="1268317" y="2222031"/>
            <a:ext cx="10639612"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to transport you from the location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where you are injured or become sick to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the nearest appropriate facility for treatment. Will also pay to transport you to a different hospital if medically necessary.</a:t>
            </a:r>
          </a:p>
          <a:p>
            <a:pPr>
              <a:lnSpc>
                <a:spcPct val="125000"/>
              </a:lnSpc>
              <a:spcAft>
                <a:spcPts val="600"/>
              </a:spcAft>
              <a:buSzPct val="100000"/>
            </a:pPr>
            <a:endParaRPr lang="en-US" sz="2800" dirty="0">
              <a:latin typeface="Roboto" panose="02000000000000000000" pitchFamily="2" charset="0"/>
              <a:ea typeface="Roboto" panose="02000000000000000000" pitchFamily="2" charset="0"/>
            </a:endParaRPr>
          </a:p>
        </p:txBody>
      </p:sp>
      <p:sp>
        <p:nvSpPr>
          <p:cNvPr id="3" name="Footer Placeholder 4">
            <a:extLst>
              <a:ext uri="{FF2B5EF4-FFF2-40B4-BE49-F238E27FC236}">
                <a16:creationId xmlns:a16="http://schemas.microsoft.com/office/drawing/2014/main" id="{73F82E2F-F7E5-C743-5BD0-AA1205DD8DE8}"/>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F9E09E5F-D513-A2CE-7A75-4048D517A2E4}"/>
              </a:ext>
            </a:extLst>
          </p:cNvPr>
          <p:cNvSpPr txBox="1"/>
          <p:nvPr/>
        </p:nvSpPr>
        <p:spPr>
          <a:xfrm>
            <a:off x="8480736" y="674896"/>
            <a:ext cx="3427193" cy="2062103"/>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$50,000</a:t>
            </a:r>
            <a:r>
              <a:rPr lang="en-US" sz="2400" b="1" dirty="0">
                <a:latin typeface="Roboto" panose="02000000000000000000" pitchFamily="2" charset="0"/>
                <a:ea typeface="Roboto" panose="02000000000000000000" pitchFamily="2" charset="0"/>
              </a:rPr>
              <a:t> Emergency Medical Evacuation</a:t>
            </a:r>
          </a:p>
        </p:txBody>
      </p:sp>
      <p:sp>
        <p:nvSpPr>
          <p:cNvPr id="8" name="TextBox 7">
            <a:extLst>
              <a:ext uri="{FF2B5EF4-FFF2-40B4-BE49-F238E27FC236}">
                <a16:creationId xmlns:a16="http://schemas.microsoft.com/office/drawing/2014/main" id="{B8E2D175-2210-0433-5D2D-E432BDF6A221}"/>
              </a:ext>
            </a:extLst>
          </p:cNvPr>
          <p:cNvSpPr txBox="1"/>
          <p:nvPr/>
        </p:nvSpPr>
        <p:spPr>
          <a:xfrm>
            <a:off x="1090012" y="4792794"/>
            <a:ext cx="10541770" cy="1124667"/>
          </a:xfrm>
          <a:prstGeom prst="rect">
            <a:avLst/>
          </a:prstGeom>
          <a:noFill/>
        </p:spPr>
        <p:txBody>
          <a:bodyPr wrap="square">
            <a:spAutoFit/>
          </a:bodyPr>
          <a:lstStyle/>
          <a:p>
            <a:pPr marL="285750" indent="-285750">
              <a:lnSpc>
                <a:spcPct val="125000"/>
              </a:lnSpc>
              <a:spcAft>
                <a:spcPts val="6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Must be ordered by the attending physician (to prevent death or deterioration of your serious medical condition).</a:t>
            </a:r>
          </a:p>
        </p:txBody>
      </p:sp>
    </p:spTree>
    <p:extLst>
      <p:ext uri="{BB962C8B-B14F-4D97-AF65-F5344CB8AC3E}">
        <p14:creationId xmlns:p14="http://schemas.microsoft.com/office/powerpoint/2010/main" val="2825173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09EB5-E857-F6E4-4A15-71C1B08E4A1A}"/>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313AEB97-39B3-B552-0CF1-275970CB06CD}"/>
              </a:ext>
            </a:extLst>
          </p:cNvPr>
          <p:cNvSpPr>
            <a:spLocks noGrp="1"/>
          </p:cNvSpPr>
          <p:nvPr>
            <p:ph type="title"/>
          </p:nvPr>
        </p:nvSpPr>
        <p:spPr>
          <a:xfrm>
            <a:off x="1328737" y="786810"/>
            <a:ext cx="10540175" cy="1395208"/>
          </a:xfrm>
        </p:spPr>
        <p:txBody>
          <a:bodyPr anchor="t">
            <a:normAutofit/>
          </a:bodyPr>
          <a:lstStyle/>
          <a:p>
            <a:r>
              <a:rPr lang="en-US" sz="4000" dirty="0"/>
              <a:t>Emergency reunion</a:t>
            </a:r>
          </a:p>
        </p:txBody>
      </p:sp>
      <p:sp>
        <p:nvSpPr>
          <p:cNvPr id="11" name="Text Placeholder 10">
            <a:extLst>
              <a:ext uri="{FF2B5EF4-FFF2-40B4-BE49-F238E27FC236}">
                <a16:creationId xmlns:a16="http://schemas.microsoft.com/office/drawing/2014/main" id="{C4D6FD08-8976-3DD2-1F19-D92CFBF33415}"/>
              </a:ext>
            </a:extLst>
          </p:cNvPr>
          <p:cNvSpPr>
            <a:spLocks noGrp="1"/>
          </p:cNvSpPr>
          <p:nvPr>
            <p:ph type="body" sz="quarter" idx="11"/>
          </p:nvPr>
        </p:nvSpPr>
        <p:spPr>
          <a:xfrm>
            <a:off x="1319043" y="1685054"/>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for a family member or other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person of your choosing to join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you if you are hospitalized for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more than 1 day due to an injury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or medical emergency.</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Must be 75 miles or more from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your primary residence.</a:t>
            </a:r>
          </a:p>
        </p:txBody>
      </p:sp>
      <p:sp>
        <p:nvSpPr>
          <p:cNvPr id="3" name="Footer Placeholder 4">
            <a:extLst>
              <a:ext uri="{FF2B5EF4-FFF2-40B4-BE49-F238E27FC236}">
                <a16:creationId xmlns:a16="http://schemas.microsoft.com/office/drawing/2014/main" id="{FAB136A7-8B4A-DC33-0A14-1BD35C14A84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986FC075-9FD2-E63B-C76C-5B51FB7FF56B}"/>
              </a:ext>
            </a:extLst>
          </p:cNvPr>
          <p:cNvSpPr txBox="1"/>
          <p:nvPr/>
        </p:nvSpPr>
        <p:spPr>
          <a:xfrm>
            <a:off x="7085986" y="1731937"/>
            <a:ext cx="4782926" cy="3724096"/>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$50,000</a:t>
            </a:r>
            <a:r>
              <a:rPr lang="en-US" sz="2400" b="1" dirty="0">
                <a:latin typeface="Roboto" panose="02000000000000000000" pitchFamily="2" charset="0"/>
                <a:ea typeface="Roboto" panose="02000000000000000000" pitchFamily="2" charset="0"/>
              </a:rPr>
              <a:t> Total</a:t>
            </a:r>
          </a:p>
          <a:p>
            <a:pPr marL="342900" defTabSz="342900">
              <a:lnSpc>
                <a:spcPct val="150000"/>
              </a:lnSpc>
              <a:tabLst>
                <a:tab pos="342900" algn="l"/>
              </a:tabLst>
            </a:pPr>
            <a:r>
              <a:rPr lang="en-US" sz="2400" b="1" dirty="0">
                <a:solidFill>
                  <a:srgbClr val="E86B1F"/>
                </a:solidFill>
                <a:latin typeface="Roboto" panose="02000000000000000000" pitchFamily="2" charset="0"/>
                <a:ea typeface="Roboto" panose="02000000000000000000" pitchFamily="2" charset="0"/>
              </a:rPr>
              <a:t>Round-trip economy airfare</a:t>
            </a:r>
          </a:p>
          <a:p>
            <a:pPr marL="342900" defTabSz="342900">
              <a:lnSpc>
                <a:spcPct val="150000"/>
              </a:lnSpc>
              <a:tabLst>
                <a:tab pos="342900" algn="l"/>
              </a:tabLst>
            </a:pPr>
            <a:r>
              <a:rPr lang="en-US" sz="2400" b="1" dirty="0">
                <a:solidFill>
                  <a:srgbClr val="E86B1F"/>
                </a:solidFill>
                <a:latin typeface="Roboto" panose="02000000000000000000" pitchFamily="2" charset="0"/>
                <a:ea typeface="Roboto" panose="02000000000000000000" pitchFamily="2" charset="0"/>
              </a:rPr>
              <a:t>$200 </a:t>
            </a:r>
            <a:r>
              <a:rPr lang="en-US" sz="2400" b="1" dirty="0">
                <a:latin typeface="Roboto" panose="02000000000000000000" pitchFamily="2" charset="0"/>
                <a:ea typeface="Roboto" panose="02000000000000000000" pitchFamily="2" charset="0"/>
              </a:rPr>
              <a:t>per day for lodging</a:t>
            </a:r>
            <a:br>
              <a:rPr lang="en-US" sz="2400" b="1" dirty="0">
                <a:latin typeface="Roboto" panose="02000000000000000000" pitchFamily="2" charset="0"/>
                <a:ea typeface="Roboto" panose="02000000000000000000" pitchFamily="2" charset="0"/>
              </a:rPr>
            </a:br>
            <a:r>
              <a:rPr lang="en-US" sz="2400" b="1" dirty="0">
                <a:solidFill>
                  <a:srgbClr val="E86B1F"/>
                </a:solidFill>
                <a:latin typeface="Roboto" panose="02000000000000000000" pitchFamily="2" charset="0"/>
                <a:ea typeface="Roboto" panose="02000000000000000000" pitchFamily="2" charset="0"/>
              </a:rPr>
              <a:t>$100 </a:t>
            </a:r>
            <a:r>
              <a:rPr lang="en-US" sz="2400" b="1" dirty="0">
                <a:latin typeface="Roboto" panose="02000000000000000000" pitchFamily="2" charset="0"/>
                <a:ea typeface="Roboto" panose="02000000000000000000" pitchFamily="2" charset="0"/>
              </a:rPr>
              <a:t>per day for food</a:t>
            </a:r>
          </a:p>
          <a:p>
            <a:pPr marL="342900" defTabSz="342900">
              <a:lnSpc>
                <a:spcPct val="150000"/>
              </a:lnSpc>
              <a:tabLst>
                <a:tab pos="342900" algn="l"/>
              </a:tabLst>
            </a:pPr>
            <a:r>
              <a:rPr lang="en-US" sz="2400" b="1" dirty="0">
                <a:solidFill>
                  <a:srgbClr val="E86B1F"/>
                </a:solidFill>
                <a:latin typeface="Roboto" panose="02000000000000000000" pitchFamily="2" charset="0"/>
                <a:ea typeface="Roboto" panose="02000000000000000000" pitchFamily="2" charset="0"/>
              </a:rPr>
              <a:t>10 </a:t>
            </a:r>
            <a:r>
              <a:rPr lang="en-US" sz="2400" b="1" dirty="0">
                <a:latin typeface="Roboto" panose="02000000000000000000" pitchFamily="2" charset="0"/>
                <a:ea typeface="Roboto" panose="02000000000000000000" pitchFamily="2" charset="0"/>
              </a:rPr>
              <a:t>days maximum</a:t>
            </a:r>
          </a:p>
        </p:txBody>
      </p:sp>
    </p:spTree>
    <p:extLst>
      <p:ext uri="{BB962C8B-B14F-4D97-AF65-F5344CB8AC3E}">
        <p14:creationId xmlns:p14="http://schemas.microsoft.com/office/powerpoint/2010/main" val="3596465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1B672-F00C-9809-6178-39CAFE6AC338}"/>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A218EEC3-E347-59C5-84CC-7259C972092D}"/>
              </a:ext>
            </a:extLst>
          </p:cNvPr>
          <p:cNvSpPr>
            <a:spLocks noGrp="1"/>
          </p:cNvSpPr>
          <p:nvPr>
            <p:ph type="title"/>
          </p:nvPr>
        </p:nvSpPr>
        <p:spPr>
          <a:xfrm>
            <a:off x="1328737" y="786810"/>
            <a:ext cx="10540175" cy="1395208"/>
          </a:xfrm>
        </p:spPr>
        <p:txBody>
          <a:bodyPr anchor="t">
            <a:normAutofit/>
          </a:bodyPr>
          <a:lstStyle/>
          <a:p>
            <a:r>
              <a:rPr lang="en-US" sz="4000" dirty="0"/>
              <a:t>Emergency CASH</a:t>
            </a:r>
          </a:p>
        </p:txBody>
      </p:sp>
      <p:sp>
        <p:nvSpPr>
          <p:cNvPr id="11" name="Text Placeholder 10">
            <a:extLst>
              <a:ext uri="{FF2B5EF4-FFF2-40B4-BE49-F238E27FC236}">
                <a16:creationId xmlns:a16="http://schemas.microsoft.com/office/drawing/2014/main" id="{6D1B3E0A-4B20-6081-7421-A60A16C0D3CC}"/>
              </a:ext>
            </a:extLst>
          </p:cNvPr>
          <p:cNvSpPr>
            <a:spLocks noGrp="1"/>
          </p:cNvSpPr>
          <p:nvPr>
            <p:ph type="body" sz="quarter" idx="11"/>
          </p:nvPr>
        </p:nvSpPr>
        <p:spPr>
          <a:xfrm>
            <a:off x="1319043" y="1685054"/>
            <a:ext cx="6220745"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Mechanical breakdown occurs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and travel is not possible.</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Covers temporary expenses such</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as food and lodging.</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Covered members are limited to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two Emergency Cash claims per trip.</a:t>
            </a:r>
          </a:p>
        </p:txBody>
      </p:sp>
      <p:sp>
        <p:nvSpPr>
          <p:cNvPr id="3" name="Footer Placeholder 4">
            <a:extLst>
              <a:ext uri="{FF2B5EF4-FFF2-40B4-BE49-F238E27FC236}">
                <a16:creationId xmlns:a16="http://schemas.microsoft.com/office/drawing/2014/main" id="{24EE9791-0F32-F0B9-1BD1-72228242526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C343B322-B17B-DBF4-312C-33CAD618ABFB}"/>
              </a:ext>
            </a:extLst>
          </p:cNvPr>
          <p:cNvSpPr txBox="1"/>
          <p:nvPr/>
        </p:nvSpPr>
        <p:spPr>
          <a:xfrm>
            <a:off x="7132320" y="1984113"/>
            <a:ext cx="4782926" cy="2616101"/>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$1,500</a:t>
            </a:r>
            <a:r>
              <a:rPr lang="en-US" sz="2400" b="1" dirty="0">
                <a:latin typeface="Roboto" panose="02000000000000000000" pitchFamily="2" charset="0"/>
                <a:ea typeface="Roboto" panose="02000000000000000000" pitchFamily="2" charset="0"/>
              </a:rPr>
              <a:t> annual maximum</a:t>
            </a:r>
          </a:p>
          <a:p>
            <a:pPr marL="342900" defTabSz="342900">
              <a:lnSpc>
                <a:spcPct val="150000"/>
              </a:lnSpc>
              <a:tabLst>
                <a:tab pos="342900" algn="l"/>
              </a:tabLst>
            </a:pPr>
            <a:r>
              <a:rPr lang="en-US" sz="2400" b="1" dirty="0">
                <a:solidFill>
                  <a:srgbClr val="E86B1F"/>
                </a:solidFill>
                <a:latin typeface="Roboto" panose="02000000000000000000" pitchFamily="2" charset="0"/>
                <a:ea typeface="Roboto" panose="02000000000000000000" pitchFamily="2" charset="0"/>
              </a:rPr>
              <a:t>$250 </a:t>
            </a:r>
            <a:r>
              <a:rPr lang="en-US" sz="2400" b="1" dirty="0">
                <a:latin typeface="Roboto" panose="02000000000000000000" pitchFamily="2" charset="0"/>
                <a:ea typeface="Roboto" panose="02000000000000000000" pitchFamily="2" charset="0"/>
              </a:rPr>
              <a:t>per day</a:t>
            </a:r>
            <a:br>
              <a:rPr lang="en-US" sz="2400" b="1" dirty="0">
                <a:latin typeface="Roboto" panose="02000000000000000000" pitchFamily="2" charset="0"/>
                <a:ea typeface="Roboto" panose="02000000000000000000" pitchFamily="2" charset="0"/>
              </a:rPr>
            </a:br>
            <a:r>
              <a:rPr lang="en-US" sz="2400" b="1" dirty="0">
                <a:solidFill>
                  <a:srgbClr val="E86B1F"/>
                </a:solidFill>
                <a:latin typeface="Roboto" panose="02000000000000000000" pitchFamily="2" charset="0"/>
                <a:ea typeface="Roboto" panose="02000000000000000000" pitchFamily="2" charset="0"/>
              </a:rPr>
              <a:t>3 </a:t>
            </a:r>
            <a:r>
              <a:rPr lang="en-US" sz="2400" b="1" dirty="0">
                <a:latin typeface="Roboto" panose="02000000000000000000" pitchFamily="2" charset="0"/>
                <a:ea typeface="Roboto" panose="02000000000000000000" pitchFamily="2" charset="0"/>
              </a:rPr>
              <a:t>days per trip maximum</a:t>
            </a:r>
          </a:p>
        </p:txBody>
      </p:sp>
    </p:spTree>
    <p:extLst>
      <p:ext uri="{BB962C8B-B14F-4D97-AF65-F5344CB8AC3E}">
        <p14:creationId xmlns:p14="http://schemas.microsoft.com/office/powerpoint/2010/main" val="4262780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5C02A-FABC-FEE0-D0B1-42CCD5ED00C8}"/>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C797590D-921E-5739-4B94-4730100A21BC}"/>
              </a:ext>
            </a:extLst>
          </p:cNvPr>
          <p:cNvSpPr>
            <a:spLocks noGrp="1"/>
          </p:cNvSpPr>
          <p:nvPr>
            <p:ph type="title"/>
          </p:nvPr>
        </p:nvSpPr>
        <p:spPr>
          <a:xfrm>
            <a:off x="1328737" y="786810"/>
            <a:ext cx="10540175" cy="1395208"/>
          </a:xfrm>
        </p:spPr>
        <p:txBody>
          <a:bodyPr anchor="t">
            <a:normAutofit/>
          </a:bodyPr>
          <a:lstStyle/>
          <a:p>
            <a:r>
              <a:rPr lang="en-US" sz="4000" dirty="0"/>
              <a:t>Emergency outpatient CASH</a:t>
            </a:r>
          </a:p>
        </p:txBody>
      </p:sp>
      <p:sp>
        <p:nvSpPr>
          <p:cNvPr id="11" name="Text Placeholder 10">
            <a:extLst>
              <a:ext uri="{FF2B5EF4-FFF2-40B4-BE49-F238E27FC236}">
                <a16:creationId xmlns:a16="http://schemas.microsoft.com/office/drawing/2014/main" id="{3B41C33A-73A7-8AC5-8474-4413C645F179}"/>
              </a:ext>
            </a:extLst>
          </p:cNvPr>
          <p:cNvSpPr>
            <a:spLocks noGrp="1"/>
          </p:cNvSpPr>
          <p:nvPr>
            <p:ph type="body" sz="quarter" idx="11"/>
          </p:nvPr>
        </p:nvSpPr>
        <p:spPr>
          <a:xfrm>
            <a:off x="1319044" y="1685054"/>
            <a:ext cx="5546978"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a one-time payment if you require outpatient treatment due to an accident.</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Limited to 2 claims per insured per year.</a:t>
            </a:r>
          </a:p>
        </p:txBody>
      </p:sp>
      <p:sp>
        <p:nvSpPr>
          <p:cNvPr id="3" name="Footer Placeholder 4">
            <a:extLst>
              <a:ext uri="{FF2B5EF4-FFF2-40B4-BE49-F238E27FC236}">
                <a16:creationId xmlns:a16="http://schemas.microsoft.com/office/drawing/2014/main" id="{C33EAC02-A3AC-5D8D-1178-2F4661E1E1D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B7C3833A-257E-BD9F-A368-DC566CAA3169}"/>
              </a:ext>
            </a:extLst>
          </p:cNvPr>
          <p:cNvSpPr txBox="1"/>
          <p:nvPr/>
        </p:nvSpPr>
        <p:spPr>
          <a:xfrm>
            <a:off x="7085986" y="2397948"/>
            <a:ext cx="4782926" cy="2062103"/>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$250 </a:t>
            </a:r>
            <a:r>
              <a:rPr lang="en-US" sz="2400" b="1" dirty="0">
                <a:latin typeface="Roboto" panose="02000000000000000000" pitchFamily="2" charset="0"/>
                <a:ea typeface="Roboto" panose="02000000000000000000" pitchFamily="2" charset="0"/>
              </a:rPr>
              <a:t>per incident maximum</a:t>
            </a:r>
          </a:p>
          <a:p>
            <a:pPr>
              <a:lnSpc>
                <a:spcPct val="150000"/>
              </a:lnSpc>
            </a:pPr>
            <a:r>
              <a:rPr lang="en-US" sz="2400" b="1" dirty="0">
                <a:solidFill>
                  <a:srgbClr val="E86B1F"/>
                </a:solidFill>
                <a:latin typeface="Roboto" panose="02000000000000000000" pitchFamily="2" charset="0"/>
                <a:ea typeface="Roboto" panose="02000000000000000000" pitchFamily="2" charset="0"/>
              </a:rPr>
              <a:t>$500 </a:t>
            </a:r>
            <a:r>
              <a:rPr lang="en-US" sz="2400" b="1" dirty="0">
                <a:latin typeface="Roboto" panose="02000000000000000000" pitchFamily="2" charset="0"/>
                <a:ea typeface="Roboto" panose="02000000000000000000" pitchFamily="2" charset="0"/>
              </a:rPr>
              <a:t>annual maximum</a:t>
            </a:r>
          </a:p>
        </p:txBody>
      </p:sp>
    </p:spTree>
    <p:extLst>
      <p:ext uri="{BB962C8B-B14F-4D97-AF65-F5344CB8AC3E}">
        <p14:creationId xmlns:p14="http://schemas.microsoft.com/office/powerpoint/2010/main" val="610154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F8EAC-905B-A4D8-6111-BFCA254EC098}"/>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1ED7F4AB-50FF-B835-3D28-88540C839856}"/>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3087D3D5-0F3C-7BC9-26D8-7D15CE64F6FB}"/>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4011DC6-509C-0F87-156F-50A41229D3EE}"/>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79813DFB-78BD-E3DB-ED42-E4C788B3DC30}"/>
              </a:ext>
            </a:extLst>
          </p:cNvPr>
          <p:cNvSpPr>
            <a:spLocks noGrp="1"/>
          </p:cNvSpPr>
          <p:nvPr>
            <p:ph type="title"/>
          </p:nvPr>
        </p:nvSpPr>
        <p:spPr>
          <a:xfrm>
            <a:off x="1328737" y="786810"/>
            <a:ext cx="10540175" cy="1395208"/>
          </a:xfrm>
        </p:spPr>
        <p:txBody>
          <a:bodyPr anchor="t">
            <a:normAutofit/>
          </a:bodyPr>
          <a:lstStyle/>
          <a:p>
            <a:r>
              <a:rPr lang="en-US" sz="4000" dirty="0"/>
              <a:t>Return of dependent children</a:t>
            </a:r>
          </a:p>
        </p:txBody>
      </p:sp>
      <p:sp>
        <p:nvSpPr>
          <p:cNvPr id="11" name="Text Placeholder 10">
            <a:extLst>
              <a:ext uri="{FF2B5EF4-FFF2-40B4-BE49-F238E27FC236}">
                <a16:creationId xmlns:a16="http://schemas.microsoft.com/office/drawing/2014/main" id="{90FC9EA1-E838-1E06-95B7-FE1783DE393C}"/>
              </a:ext>
            </a:extLst>
          </p:cNvPr>
          <p:cNvSpPr>
            <a:spLocks noGrp="1"/>
          </p:cNvSpPr>
          <p:nvPr>
            <p:ph type="body" sz="quarter" idx="11"/>
          </p:nvPr>
        </p:nvSpPr>
        <p:spPr>
          <a:xfrm>
            <a:off x="1319043" y="1685054"/>
            <a:ext cx="10405703" cy="2072984"/>
          </a:xfrm>
        </p:spPr>
        <p:txBody>
          <a:bodyPr>
            <a:noAutofit/>
          </a:bodyPr>
          <a:lstStyle/>
          <a:p>
            <a:pPr>
              <a:lnSpc>
                <a:spcPct val="125000"/>
              </a:lnSpc>
              <a:spcAft>
                <a:spcPts val="600"/>
              </a:spcAft>
              <a:buSzPct val="100000"/>
            </a:pPr>
            <a:r>
              <a:rPr lang="en-US" sz="2400" dirty="0">
                <a:latin typeface="Roboto" panose="02000000000000000000" pitchFamily="2" charset="0"/>
                <a:ea typeface="Roboto" panose="02000000000000000000" pitchFamily="2" charset="0"/>
              </a:rPr>
              <a:t>If you are hospitalized for at least 24 </a:t>
            </a:r>
            <a:br>
              <a:rPr lang="en-US" sz="2400" dirty="0">
                <a:latin typeface="Roboto" panose="02000000000000000000" pitchFamily="2" charset="0"/>
                <a:ea typeface="Roboto" panose="02000000000000000000" pitchFamily="2" charset="0"/>
              </a:rPr>
            </a:br>
            <a:r>
              <a:rPr lang="en-US" sz="2400" dirty="0">
                <a:latin typeface="Roboto" panose="02000000000000000000" pitchFamily="2" charset="0"/>
                <a:ea typeface="Roboto" panose="02000000000000000000" pitchFamily="2" charset="0"/>
              </a:rPr>
              <a:t>hours or are medically evacuated to </a:t>
            </a:r>
            <a:br>
              <a:rPr lang="en-US" sz="2400" dirty="0">
                <a:latin typeface="Roboto" panose="02000000000000000000" pitchFamily="2" charset="0"/>
                <a:ea typeface="Roboto" panose="02000000000000000000" pitchFamily="2" charset="0"/>
              </a:rPr>
            </a:br>
            <a:r>
              <a:rPr lang="en-US" sz="2400" dirty="0">
                <a:latin typeface="Roboto" panose="02000000000000000000" pitchFamily="2" charset="0"/>
                <a:ea typeface="Roboto" panose="02000000000000000000" pitchFamily="2" charset="0"/>
              </a:rPr>
              <a:t>another location, this benefit pays for </a:t>
            </a:r>
            <a:br>
              <a:rPr lang="en-US" sz="2400" dirty="0">
                <a:latin typeface="Roboto" panose="02000000000000000000" pitchFamily="2" charset="0"/>
                <a:ea typeface="Roboto" panose="02000000000000000000" pitchFamily="2" charset="0"/>
              </a:rPr>
            </a:br>
            <a:r>
              <a:rPr lang="en-US" sz="2400" dirty="0">
                <a:latin typeface="Roboto" panose="02000000000000000000" pitchFamily="2" charset="0"/>
                <a:ea typeface="Roboto" panose="02000000000000000000" pitchFamily="2" charset="0"/>
              </a:rPr>
              <a:t>transportation to return dependents </a:t>
            </a:r>
            <a:br>
              <a:rPr lang="en-US" sz="2400" dirty="0">
                <a:latin typeface="Roboto" panose="02000000000000000000" pitchFamily="2" charset="0"/>
                <a:ea typeface="Roboto" panose="02000000000000000000" pitchFamily="2" charset="0"/>
              </a:rPr>
            </a:br>
            <a:r>
              <a:rPr lang="en-US" sz="2400" dirty="0">
                <a:latin typeface="Roboto" panose="02000000000000000000" pitchFamily="2" charset="0"/>
                <a:ea typeface="Roboto" panose="02000000000000000000" pitchFamily="2" charset="0"/>
              </a:rPr>
              <a:t>home.</a:t>
            </a:r>
          </a:p>
          <a:p>
            <a:pPr>
              <a:lnSpc>
                <a:spcPct val="125000"/>
              </a:lnSpc>
              <a:spcAft>
                <a:spcPts val="600"/>
              </a:spcAft>
              <a:buSzPct val="100000"/>
            </a:pPr>
            <a:r>
              <a:rPr lang="en-US" sz="2400" dirty="0">
                <a:latin typeface="Roboto" panose="02000000000000000000" pitchFamily="2" charset="0"/>
                <a:ea typeface="Roboto" panose="02000000000000000000" pitchFamily="2" charset="0"/>
              </a:rPr>
              <a:t>Most direct and economical route, may include an attendant if necessary.</a:t>
            </a:r>
          </a:p>
          <a:p>
            <a:pPr>
              <a:lnSpc>
                <a:spcPct val="125000"/>
              </a:lnSpc>
              <a:spcAft>
                <a:spcPts val="600"/>
              </a:spcAft>
              <a:buSzPct val="100000"/>
            </a:pPr>
            <a:r>
              <a:rPr lang="en-US" sz="2400" dirty="0">
                <a:latin typeface="Roboto" panose="02000000000000000000" pitchFamily="2" charset="0"/>
                <a:ea typeface="Roboto" panose="02000000000000000000" pitchFamily="2" charset="0"/>
              </a:rPr>
              <a:t>Dependent children are minors under the age of 18 or children under the age of 30 who are incapable of self-support due to a mental disability or physical handicap.</a:t>
            </a:r>
          </a:p>
        </p:txBody>
      </p:sp>
      <p:sp>
        <p:nvSpPr>
          <p:cNvPr id="3" name="Footer Placeholder 4">
            <a:extLst>
              <a:ext uri="{FF2B5EF4-FFF2-40B4-BE49-F238E27FC236}">
                <a16:creationId xmlns:a16="http://schemas.microsoft.com/office/drawing/2014/main" id="{F3A6325C-5D99-A0CE-5FB3-F39DC9969D58}"/>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39099E1F-EB96-FA16-DE31-A899A5179F70}"/>
              </a:ext>
            </a:extLst>
          </p:cNvPr>
          <p:cNvSpPr txBox="1"/>
          <p:nvPr/>
        </p:nvSpPr>
        <p:spPr>
          <a:xfrm>
            <a:off x="7085986" y="1920018"/>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2506350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07C71-7964-542E-D62F-CB99EAC80044}"/>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D33F3E2E-4CA0-8843-70DA-F82185CB8C9B}"/>
              </a:ext>
            </a:extLst>
          </p:cNvPr>
          <p:cNvGrpSpPr/>
          <p:nvPr/>
        </p:nvGrpSpPr>
        <p:grpSpPr>
          <a:xfrm>
            <a:off x="276754" y="5313743"/>
            <a:ext cx="11205093" cy="1464129"/>
            <a:chOff x="276754" y="5313743"/>
            <a:chExt cx="11205093" cy="1464129"/>
          </a:xfrm>
        </p:grpSpPr>
        <p:sp>
          <p:nvSpPr>
            <p:cNvPr id="6" name="Rectangle 5">
              <a:extLst>
                <a:ext uri="{FF2B5EF4-FFF2-40B4-BE49-F238E27FC236}">
                  <a16:creationId xmlns:a16="http://schemas.microsoft.com/office/drawing/2014/main" id="{2301FCD8-1616-8260-9AF2-7FA7ED7ABB9B}"/>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E9AA5BB-14AF-92C8-A7EF-0B6A4A415223}"/>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FB761656-2FB9-BB02-B4BF-BE19B0C372CE}"/>
              </a:ext>
            </a:extLst>
          </p:cNvPr>
          <p:cNvSpPr>
            <a:spLocks noGrp="1"/>
          </p:cNvSpPr>
          <p:nvPr>
            <p:ph type="title"/>
          </p:nvPr>
        </p:nvSpPr>
        <p:spPr>
          <a:xfrm>
            <a:off x="1328737" y="419590"/>
            <a:ext cx="10540175" cy="1395208"/>
          </a:xfrm>
        </p:spPr>
        <p:txBody>
          <a:bodyPr anchor="t">
            <a:normAutofit/>
          </a:bodyPr>
          <a:lstStyle/>
          <a:p>
            <a:r>
              <a:rPr lang="en-US" sz="4000" dirty="0"/>
              <a:t>Return of RV / Automobile</a:t>
            </a:r>
          </a:p>
        </p:txBody>
      </p:sp>
      <p:sp>
        <p:nvSpPr>
          <p:cNvPr id="11" name="Text Placeholder 10">
            <a:extLst>
              <a:ext uri="{FF2B5EF4-FFF2-40B4-BE49-F238E27FC236}">
                <a16:creationId xmlns:a16="http://schemas.microsoft.com/office/drawing/2014/main" id="{09085DB9-EBA4-4614-D4BC-1D370A241F48}"/>
              </a:ext>
            </a:extLst>
          </p:cNvPr>
          <p:cNvSpPr>
            <a:spLocks noGrp="1"/>
          </p:cNvSpPr>
          <p:nvPr>
            <p:ph type="body" sz="quarter" idx="11"/>
          </p:nvPr>
        </p:nvSpPr>
        <p:spPr>
          <a:xfrm>
            <a:off x="1319043" y="1404775"/>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for your automobile or RV to</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be returned to your permanent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residence if you are unable to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drive due to a medical emergency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and no other travelers are capable of driving.</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If you prefer a friend or family member drive, this benefit pays for </a:t>
            </a:r>
            <a:r>
              <a:rPr lang="en-US" sz="2800" b="1" dirty="0">
                <a:solidFill>
                  <a:srgbClr val="E86B1F"/>
                </a:solidFill>
                <a:latin typeface="Roboto" panose="02000000000000000000" pitchFamily="2" charset="0"/>
                <a:ea typeface="Roboto" panose="02000000000000000000" pitchFamily="2" charset="0"/>
              </a:rPr>
              <a:t>transportation of that person</a:t>
            </a:r>
            <a:r>
              <a:rPr lang="en-US" sz="2800" dirty="0">
                <a:latin typeface="Roboto" panose="02000000000000000000" pitchFamily="2" charset="0"/>
                <a:ea typeface="Roboto" panose="02000000000000000000" pitchFamily="2" charset="0"/>
              </a:rPr>
              <a:t> to the location of the vehicle, </a:t>
            </a:r>
            <a:r>
              <a:rPr lang="en-US" sz="2800" b="1" dirty="0">
                <a:solidFill>
                  <a:srgbClr val="E86B1F"/>
                </a:solidFill>
                <a:latin typeface="Roboto" panose="02000000000000000000" pitchFamily="2" charset="0"/>
                <a:ea typeface="Roboto" panose="02000000000000000000" pitchFamily="2" charset="0"/>
              </a:rPr>
              <a:t>gas and tolls </a:t>
            </a:r>
            <a:r>
              <a:rPr lang="en-US" sz="2800" dirty="0">
                <a:latin typeface="Roboto" panose="02000000000000000000" pitchFamily="2" charset="0"/>
                <a:ea typeface="Roboto" panose="02000000000000000000" pitchFamily="2" charset="0"/>
              </a:rPr>
              <a:t>required for the return, </a:t>
            </a:r>
            <a:r>
              <a:rPr lang="en-US" sz="2800" b="1" dirty="0">
                <a:solidFill>
                  <a:srgbClr val="E86B1F"/>
                </a:solidFill>
                <a:latin typeface="Roboto" panose="02000000000000000000" pitchFamily="2" charset="0"/>
                <a:ea typeface="Roboto" panose="02000000000000000000" pitchFamily="2" charset="0"/>
              </a:rPr>
              <a:t>and $250 per day for up to 5 days</a:t>
            </a:r>
            <a:r>
              <a:rPr lang="en-US" sz="2800" dirty="0">
                <a:latin typeface="Roboto" panose="02000000000000000000" pitchFamily="2" charset="0"/>
                <a:ea typeface="Roboto" panose="02000000000000000000" pitchFamily="2" charset="0"/>
              </a:rPr>
              <a:t> of travel expenses while driving.</a:t>
            </a:r>
          </a:p>
        </p:txBody>
      </p:sp>
      <p:sp>
        <p:nvSpPr>
          <p:cNvPr id="3" name="Footer Placeholder 4">
            <a:extLst>
              <a:ext uri="{FF2B5EF4-FFF2-40B4-BE49-F238E27FC236}">
                <a16:creationId xmlns:a16="http://schemas.microsoft.com/office/drawing/2014/main" id="{BE376531-17B9-F336-B5A5-4F82AF60261E}"/>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1BFF4EA1-E303-AB40-90E2-89A2D24156A6}"/>
              </a:ext>
            </a:extLst>
          </p:cNvPr>
          <p:cNvSpPr txBox="1"/>
          <p:nvPr/>
        </p:nvSpPr>
        <p:spPr>
          <a:xfrm>
            <a:off x="7085986" y="1685054"/>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3270494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89033-505C-D407-483F-B9DEA60C6553}"/>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2F86ACCD-C9C1-04C0-223D-0D2C49BBD8AA}"/>
              </a:ext>
            </a:extLst>
          </p:cNvPr>
          <p:cNvSpPr>
            <a:spLocks noGrp="1"/>
          </p:cNvSpPr>
          <p:nvPr>
            <p:ph type="title"/>
          </p:nvPr>
        </p:nvSpPr>
        <p:spPr>
          <a:xfrm>
            <a:off x="1328737" y="786810"/>
            <a:ext cx="10540175" cy="1395208"/>
          </a:xfrm>
        </p:spPr>
        <p:txBody>
          <a:bodyPr anchor="t">
            <a:normAutofit/>
          </a:bodyPr>
          <a:lstStyle/>
          <a:p>
            <a:r>
              <a:rPr lang="en-US" sz="4000" dirty="0"/>
              <a:t>Return of RV / Automobile</a:t>
            </a:r>
          </a:p>
        </p:txBody>
      </p:sp>
      <p:sp>
        <p:nvSpPr>
          <p:cNvPr id="11" name="Text Placeholder 10">
            <a:extLst>
              <a:ext uri="{FF2B5EF4-FFF2-40B4-BE49-F238E27FC236}">
                <a16:creationId xmlns:a16="http://schemas.microsoft.com/office/drawing/2014/main" id="{5426DBC3-49EB-471F-C183-BC0E754B0EF6}"/>
              </a:ext>
            </a:extLst>
          </p:cNvPr>
          <p:cNvSpPr>
            <a:spLocks noGrp="1"/>
          </p:cNvSpPr>
          <p:nvPr>
            <p:ph type="body" sz="quarter" idx="11"/>
          </p:nvPr>
        </p:nvSpPr>
        <p:spPr>
          <a:xfrm>
            <a:off x="1319043" y="1685054"/>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May pay for automobile or RV to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be transported to another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location; any additional cost is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your responsibility.</a:t>
            </a:r>
          </a:p>
        </p:txBody>
      </p:sp>
      <p:sp>
        <p:nvSpPr>
          <p:cNvPr id="3" name="Footer Placeholder 4">
            <a:extLst>
              <a:ext uri="{FF2B5EF4-FFF2-40B4-BE49-F238E27FC236}">
                <a16:creationId xmlns:a16="http://schemas.microsoft.com/office/drawing/2014/main" id="{563B3FB4-67F7-BF48-A30A-DCBFD8ACCCF9}"/>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656A438B-0F7D-87D8-763D-DB90A3FD5949}"/>
              </a:ext>
            </a:extLst>
          </p:cNvPr>
          <p:cNvSpPr txBox="1"/>
          <p:nvPr/>
        </p:nvSpPr>
        <p:spPr>
          <a:xfrm>
            <a:off x="7085986" y="1685054"/>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873994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99ADF-0CEF-019D-799A-A626C4AD2291}"/>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7DC9E3B2-4D56-5A26-5181-A285144AA75D}"/>
              </a:ext>
            </a:extLst>
          </p:cNvPr>
          <p:cNvSpPr>
            <a:spLocks noGrp="1"/>
          </p:cNvSpPr>
          <p:nvPr>
            <p:ph type="title"/>
          </p:nvPr>
        </p:nvSpPr>
        <p:spPr>
          <a:xfrm>
            <a:off x="1328737" y="786810"/>
            <a:ext cx="10540175" cy="1395208"/>
          </a:xfrm>
        </p:spPr>
        <p:txBody>
          <a:bodyPr anchor="t">
            <a:normAutofit/>
          </a:bodyPr>
          <a:lstStyle/>
          <a:p>
            <a:r>
              <a:rPr lang="en-US" sz="4000" dirty="0"/>
              <a:t>Return of mortal remains</a:t>
            </a:r>
          </a:p>
        </p:txBody>
      </p:sp>
      <p:sp>
        <p:nvSpPr>
          <p:cNvPr id="11" name="Text Placeholder 10">
            <a:extLst>
              <a:ext uri="{FF2B5EF4-FFF2-40B4-BE49-F238E27FC236}">
                <a16:creationId xmlns:a16="http://schemas.microsoft.com/office/drawing/2014/main" id="{220B446A-524C-12B2-59AA-3A8E8BF6605E}"/>
              </a:ext>
            </a:extLst>
          </p:cNvPr>
          <p:cNvSpPr>
            <a:spLocks noGrp="1"/>
          </p:cNvSpPr>
          <p:nvPr>
            <p:ph type="body" sz="quarter" idx="11"/>
          </p:nvPr>
        </p:nvSpPr>
        <p:spPr>
          <a:xfrm>
            <a:off x="1319043" y="1685054"/>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for the return of your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remains to your home in the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event of your death from a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medical emergency.</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Expenses may include embalming,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cremation, coffin or urn, transportation,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and necessary travel expenses of an escort. </a:t>
            </a:r>
          </a:p>
        </p:txBody>
      </p:sp>
      <p:sp>
        <p:nvSpPr>
          <p:cNvPr id="3" name="Footer Placeholder 4">
            <a:extLst>
              <a:ext uri="{FF2B5EF4-FFF2-40B4-BE49-F238E27FC236}">
                <a16:creationId xmlns:a16="http://schemas.microsoft.com/office/drawing/2014/main" id="{A0111C97-C4C4-4A8A-2E53-755003BAB5D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0312978E-E67E-E248-F4D4-F314E848C5C0}"/>
              </a:ext>
            </a:extLst>
          </p:cNvPr>
          <p:cNvSpPr txBox="1"/>
          <p:nvPr/>
        </p:nvSpPr>
        <p:spPr>
          <a:xfrm>
            <a:off x="7085986" y="1920895"/>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4231538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BB999-8D40-A7E4-3D6C-6358415AFF25}"/>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D0CD3A60-EAA5-5D92-8EBB-8E41CEDCA026}"/>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C6CAA5DB-B0A3-EAED-2DDF-18738C6EE158}"/>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FB23CD9-5126-BAAA-CCF6-E44AEB696ED1}"/>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A86C9509-87FA-F3F5-0DCF-21F79AA06AFB}"/>
              </a:ext>
            </a:extLst>
          </p:cNvPr>
          <p:cNvSpPr>
            <a:spLocks noGrp="1"/>
          </p:cNvSpPr>
          <p:nvPr>
            <p:ph type="title"/>
          </p:nvPr>
        </p:nvSpPr>
        <p:spPr>
          <a:xfrm>
            <a:off x="1328737" y="786810"/>
            <a:ext cx="10540175" cy="1395208"/>
          </a:xfrm>
        </p:spPr>
        <p:txBody>
          <a:bodyPr anchor="t">
            <a:normAutofit/>
          </a:bodyPr>
          <a:lstStyle/>
          <a:p>
            <a:r>
              <a:rPr lang="en-US" sz="4000" dirty="0"/>
              <a:t>Return of PET</a:t>
            </a:r>
          </a:p>
        </p:txBody>
      </p:sp>
      <p:sp>
        <p:nvSpPr>
          <p:cNvPr id="11" name="Text Placeholder 10">
            <a:extLst>
              <a:ext uri="{FF2B5EF4-FFF2-40B4-BE49-F238E27FC236}">
                <a16:creationId xmlns:a16="http://schemas.microsoft.com/office/drawing/2014/main" id="{581A9A76-CE08-F020-36FF-451B8767438A}"/>
              </a:ext>
            </a:extLst>
          </p:cNvPr>
          <p:cNvSpPr>
            <a:spLocks noGrp="1"/>
          </p:cNvSpPr>
          <p:nvPr>
            <p:ph type="body" sz="quarter" idx="11"/>
          </p:nvPr>
        </p:nvSpPr>
        <p:spPr>
          <a:xfrm>
            <a:off x="1319044" y="1685054"/>
            <a:ext cx="10405702"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If you are unable to care for your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cat or dog due to your Illness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or Sickness, this benefit pays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for transportation of the animal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to a person designated as their caregiver. </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Pet must have current vaccinations and a proper carrier.</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May reimburse </a:t>
            </a:r>
            <a:r>
              <a:rPr lang="en-US" sz="2800" b="1" dirty="0">
                <a:solidFill>
                  <a:srgbClr val="E86B1F"/>
                </a:solidFill>
                <a:latin typeface="Roboto" panose="02000000000000000000" pitchFamily="2" charset="0"/>
                <a:ea typeface="Roboto" panose="02000000000000000000" pitchFamily="2" charset="0"/>
              </a:rPr>
              <a:t>$100 a day for up to 10 days </a:t>
            </a:r>
            <a:r>
              <a:rPr lang="en-US" sz="2800" dirty="0">
                <a:latin typeface="Roboto" panose="02000000000000000000" pitchFamily="2" charset="0"/>
                <a:ea typeface="Roboto" panose="02000000000000000000" pitchFamily="2" charset="0"/>
              </a:rPr>
              <a:t>for boarding at a kennel.</a:t>
            </a:r>
          </a:p>
        </p:txBody>
      </p:sp>
      <p:sp>
        <p:nvSpPr>
          <p:cNvPr id="3" name="Footer Placeholder 4">
            <a:extLst>
              <a:ext uri="{FF2B5EF4-FFF2-40B4-BE49-F238E27FC236}">
                <a16:creationId xmlns:a16="http://schemas.microsoft.com/office/drawing/2014/main" id="{D290DD12-06E5-9EF0-DAA0-25E26C6736D0}"/>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242D2D24-E515-760F-8CA7-4C3629848DE1}"/>
              </a:ext>
            </a:extLst>
          </p:cNvPr>
          <p:cNvSpPr txBox="1"/>
          <p:nvPr/>
        </p:nvSpPr>
        <p:spPr>
          <a:xfrm>
            <a:off x="6941820" y="1884726"/>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$1,000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3478288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83062-09B9-0462-5104-619EDA705324}"/>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86F044C4-A472-EED9-4340-E6F96C796B5B}"/>
              </a:ext>
            </a:extLst>
          </p:cNvPr>
          <p:cNvSpPr>
            <a:spLocks noGrp="1"/>
          </p:cNvSpPr>
          <p:nvPr>
            <p:ph type="title"/>
          </p:nvPr>
        </p:nvSpPr>
        <p:spPr>
          <a:xfrm>
            <a:off x="1328737" y="786810"/>
            <a:ext cx="10540175" cy="1395208"/>
          </a:xfrm>
        </p:spPr>
        <p:txBody>
          <a:bodyPr anchor="t">
            <a:normAutofit/>
          </a:bodyPr>
          <a:lstStyle/>
          <a:p>
            <a:r>
              <a:rPr lang="en-US" sz="4000" dirty="0"/>
              <a:t>Accidental death and severe injury</a:t>
            </a:r>
          </a:p>
        </p:txBody>
      </p:sp>
      <p:sp>
        <p:nvSpPr>
          <p:cNvPr id="11" name="Text Placeholder 10">
            <a:extLst>
              <a:ext uri="{FF2B5EF4-FFF2-40B4-BE49-F238E27FC236}">
                <a16:creationId xmlns:a16="http://schemas.microsoft.com/office/drawing/2014/main" id="{61E96827-A3A0-E565-7AC6-C89FF58950E8}"/>
              </a:ext>
            </a:extLst>
          </p:cNvPr>
          <p:cNvSpPr>
            <a:spLocks noGrp="1"/>
          </p:cNvSpPr>
          <p:nvPr>
            <p:ph type="body" sz="quarter" idx="11"/>
          </p:nvPr>
        </p:nvSpPr>
        <p:spPr>
          <a:xfrm>
            <a:off x="1319043" y="1685054"/>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In the event of an injury, this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benefit pays a percentage of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the maximum benefit for:</a:t>
            </a:r>
          </a:p>
        </p:txBody>
      </p:sp>
      <p:sp>
        <p:nvSpPr>
          <p:cNvPr id="3" name="Footer Placeholder 4">
            <a:extLst>
              <a:ext uri="{FF2B5EF4-FFF2-40B4-BE49-F238E27FC236}">
                <a16:creationId xmlns:a16="http://schemas.microsoft.com/office/drawing/2014/main" id="{B58A0790-04CE-60DE-156F-A55FF3BFC04F}"/>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BDDA88CD-2A7C-48B8-6E89-D9AEF8C29B62}"/>
              </a:ext>
            </a:extLst>
          </p:cNvPr>
          <p:cNvSpPr txBox="1"/>
          <p:nvPr/>
        </p:nvSpPr>
        <p:spPr>
          <a:xfrm>
            <a:off x="6864273" y="1685054"/>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 </a:t>
            </a:r>
            <a:r>
              <a:rPr lang="en-US" sz="2400" b="1" dirty="0">
                <a:latin typeface="Roboto" panose="02000000000000000000" pitchFamily="2" charset="0"/>
                <a:ea typeface="Roboto" panose="02000000000000000000" pitchFamily="2" charset="0"/>
              </a:rPr>
              <a:t>maximum</a:t>
            </a:r>
          </a:p>
        </p:txBody>
      </p:sp>
      <p:sp>
        <p:nvSpPr>
          <p:cNvPr id="4" name="TextBox 3">
            <a:extLst>
              <a:ext uri="{FF2B5EF4-FFF2-40B4-BE49-F238E27FC236}">
                <a16:creationId xmlns:a16="http://schemas.microsoft.com/office/drawing/2014/main" id="{4160123E-2259-B304-095D-E4C3DFF6F700}"/>
              </a:ext>
            </a:extLst>
          </p:cNvPr>
          <p:cNvSpPr txBox="1"/>
          <p:nvPr/>
        </p:nvSpPr>
        <p:spPr>
          <a:xfrm>
            <a:off x="994610" y="3429000"/>
            <a:ext cx="10874301" cy="3093154"/>
          </a:xfrm>
          <a:prstGeom prst="rect">
            <a:avLst/>
          </a:prstGeom>
          <a:noFill/>
        </p:spPr>
        <p:txBody>
          <a:bodyPr wrap="square" numCol="2">
            <a:spAutoFit/>
          </a:bodyPr>
          <a:lstStyle/>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Loss of life</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Paralysis (quadriplegia, paraplegia, hemiplegia, </a:t>
            </a:r>
            <a:r>
              <a:rPr lang="en-US" sz="2400" dirty="0" err="1">
                <a:latin typeface="Roboto" panose="02000000000000000000" pitchFamily="2" charset="0"/>
                <a:ea typeface="Roboto" panose="02000000000000000000" pitchFamily="2" charset="0"/>
              </a:rPr>
              <a:t>uniplegia</a:t>
            </a:r>
            <a:r>
              <a:rPr lang="en-US" sz="2400" dirty="0">
                <a:latin typeface="Roboto" panose="02000000000000000000" pitchFamily="2" charset="0"/>
                <a:ea typeface="Roboto" panose="02000000000000000000" pitchFamily="2" charset="0"/>
              </a:rPr>
              <a:t>)</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Loss of thumb and index finger of the same hand, or four fingers of the same hand </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Dismemberment</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Loss of speech, hearing, or sight in one eye</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Exposure and disappearance</a:t>
            </a:r>
          </a:p>
        </p:txBody>
      </p:sp>
    </p:spTree>
    <p:extLst>
      <p:ext uri="{BB962C8B-B14F-4D97-AF65-F5344CB8AC3E}">
        <p14:creationId xmlns:p14="http://schemas.microsoft.com/office/powerpoint/2010/main" val="149559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84EB3605-A7D5-914D-6B3A-CE8267DA8D31}"/>
              </a:ext>
            </a:extLst>
          </p:cNvPr>
          <p:cNvSpPr>
            <a:spLocks noGrp="1"/>
          </p:cNvSpPr>
          <p:nvPr>
            <p:ph type="title"/>
          </p:nvPr>
        </p:nvSpPr>
        <p:spPr>
          <a:xfrm>
            <a:off x="991612" y="412786"/>
            <a:ext cx="4501876" cy="564335"/>
          </a:xfrm>
        </p:spPr>
        <p:txBody>
          <a:bodyPr>
            <a:normAutofit/>
          </a:bodyPr>
          <a:lstStyle/>
          <a:p>
            <a:pPr algn="l"/>
            <a:r>
              <a:rPr lang="en-US" dirty="0"/>
              <a:t>Program info</a:t>
            </a:r>
          </a:p>
        </p:txBody>
      </p:sp>
      <p:sp>
        <p:nvSpPr>
          <p:cNvPr id="16" name="Footer Placeholder 4">
            <a:extLst>
              <a:ext uri="{FF2B5EF4-FFF2-40B4-BE49-F238E27FC236}">
                <a16:creationId xmlns:a16="http://schemas.microsoft.com/office/drawing/2014/main" id="{1DB9790A-9346-1A0A-82B8-38FBE6A610E4}"/>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7" name="Shape 62">
            <a:extLst>
              <a:ext uri="{FF2B5EF4-FFF2-40B4-BE49-F238E27FC236}">
                <a16:creationId xmlns:a16="http://schemas.microsoft.com/office/drawing/2014/main" id="{2851B5A6-72CA-54AE-5B70-4CEA166E79CC}"/>
              </a:ext>
            </a:extLst>
          </p:cNvPr>
          <p:cNvSpPr/>
          <p:nvPr/>
        </p:nvSpPr>
        <p:spPr>
          <a:xfrm flipV="1">
            <a:off x="419100" y="798384"/>
            <a:ext cx="1" cy="2188805"/>
          </a:xfrm>
          <a:prstGeom prst="line">
            <a:avLst/>
          </a:prstGeom>
          <a:ln w="3810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8" name="TextBox 17">
            <a:extLst>
              <a:ext uri="{FF2B5EF4-FFF2-40B4-BE49-F238E27FC236}">
                <a16:creationId xmlns:a16="http://schemas.microsoft.com/office/drawing/2014/main" id="{3D88D302-9727-BB83-2E2B-4A1DA1F1BDEC}"/>
              </a:ext>
            </a:extLst>
          </p:cNvPr>
          <p:cNvSpPr txBox="1"/>
          <p:nvPr/>
        </p:nvSpPr>
        <p:spPr>
          <a:xfrm>
            <a:off x="991612" y="1258245"/>
            <a:ext cx="10923634" cy="3765133"/>
          </a:xfrm>
          <a:prstGeom prst="rect">
            <a:avLst/>
          </a:prstGeom>
          <a:noFill/>
        </p:spPr>
        <p:txBody>
          <a:bodyPr wrap="square" rtlCol="0">
            <a:spAutoFit/>
          </a:bodyPr>
          <a:lstStyle/>
          <a:p>
            <a:pPr algn="l">
              <a:spcAft>
                <a:spcPts val="750"/>
              </a:spcAft>
            </a:pPr>
            <a:r>
              <a:rPr lang="en-US" sz="3200" dirty="0">
                <a:solidFill>
                  <a:schemeClr val="tx2"/>
                </a:solidFill>
                <a:latin typeface="Roboto" panose="02000000000000000000" pitchFamily="2" charset="0"/>
                <a:cs typeface="Calibri" panose="020F0502020204030204" pitchFamily="34" charset="0"/>
              </a:rPr>
              <a:t>Insurance Benefits and Emergency Travel Assistance Services Policy </a:t>
            </a:r>
            <a:r>
              <a:rPr lang="en-US" sz="3200" b="1" dirty="0">
                <a:solidFill>
                  <a:srgbClr val="E86B1F"/>
                </a:solidFill>
                <a:latin typeface="Roboto" panose="02000000000000000000" pitchFamily="2" charset="0"/>
                <a:cs typeface="Calibri" panose="020F0502020204030204" pitchFamily="34" charset="0"/>
              </a:rPr>
              <a:t>#SPR5618652026</a:t>
            </a:r>
            <a:endParaRPr lang="en-US" sz="3200" b="1" i="0" dirty="0">
              <a:solidFill>
                <a:srgbClr val="E86B1F"/>
              </a:solidFill>
              <a:effectLst/>
              <a:latin typeface="Roboto" panose="02000000000000000000" pitchFamily="2" charset="0"/>
              <a:cs typeface="Calibri" panose="020F0502020204030204" pitchFamily="34" charset="0"/>
            </a:endParaRPr>
          </a:p>
          <a:p>
            <a:pPr algn="l">
              <a:spcAft>
                <a:spcPts val="750"/>
              </a:spcAft>
            </a:pPr>
            <a:endParaRPr lang="en-US" sz="3200" b="1" i="0" dirty="0">
              <a:solidFill>
                <a:schemeClr val="tx2"/>
              </a:solidFill>
              <a:effectLst/>
              <a:latin typeface="Roboto" panose="02000000000000000000" pitchFamily="2" charset="0"/>
              <a:cs typeface="Calibri" panose="020F0502020204030204" pitchFamily="34" charset="0"/>
            </a:endParaRPr>
          </a:p>
          <a:p>
            <a:pPr algn="l">
              <a:spcAft>
                <a:spcPts val="750"/>
              </a:spcAft>
            </a:pPr>
            <a:r>
              <a:rPr lang="en-US" sz="3200" b="1" i="0" dirty="0">
                <a:solidFill>
                  <a:srgbClr val="E86B1F"/>
                </a:solidFill>
                <a:effectLst/>
                <a:latin typeface="Roboto" panose="02000000000000000000" pitchFamily="2" charset="0"/>
                <a:cs typeface="Calibri" panose="020F0502020204030204" pitchFamily="34" charset="0"/>
              </a:rPr>
              <a:t>(844) 289-3442 </a:t>
            </a:r>
            <a:r>
              <a:rPr lang="en-US" sz="3200" i="0" dirty="0">
                <a:solidFill>
                  <a:schemeClr val="tx2"/>
                </a:solidFill>
                <a:effectLst/>
                <a:latin typeface="Roboto" panose="02000000000000000000" pitchFamily="2" charset="0"/>
                <a:cs typeface="Calibri" panose="020F0502020204030204" pitchFamily="34" charset="0"/>
              </a:rPr>
              <a:t>(Toll-free USA and Canada)</a:t>
            </a:r>
            <a:br>
              <a:rPr lang="en-US" sz="3200" i="0" dirty="0">
                <a:solidFill>
                  <a:schemeClr val="tx2"/>
                </a:solidFill>
                <a:effectLst/>
                <a:latin typeface="Roboto" panose="02000000000000000000" pitchFamily="2" charset="0"/>
                <a:cs typeface="Calibri" panose="020F0502020204030204" pitchFamily="34" charset="0"/>
              </a:rPr>
            </a:br>
            <a:endParaRPr lang="en-US" sz="3200" i="0" dirty="0">
              <a:solidFill>
                <a:schemeClr val="tx2"/>
              </a:solidFill>
              <a:effectLst/>
              <a:latin typeface="Roboto" panose="02000000000000000000" pitchFamily="2" charset="0"/>
              <a:cs typeface="Calibri" panose="020F0502020204030204" pitchFamily="34" charset="0"/>
            </a:endParaRPr>
          </a:p>
          <a:p>
            <a:pPr algn="l">
              <a:spcAft>
                <a:spcPts val="750"/>
              </a:spcAft>
            </a:pPr>
            <a:r>
              <a:rPr lang="en-US" sz="3200" b="1" i="0" dirty="0">
                <a:solidFill>
                  <a:srgbClr val="E86B1F"/>
                </a:solidFill>
                <a:effectLst/>
                <a:latin typeface="Roboto" panose="02000000000000000000" pitchFamily="2" charset="0"/>
                <a:cs typeface="Calibri" panose="020F0502020204030204" pitchFamily="34" charset="0"/>
              </a:rPr>
              <a:t>(443) 901-4691 </a:t>
            </a:r>
            <a:r>
              <a:rPr lang="en-US" sz="3200" i="0" dirty="0">
                <a:solidFill>
                  <a:schemeClr val="tx2"/>
                </a:solidFill>
                <a:effectLst/>
                <a:latin typeface="Roboto" panose="02000000000000000000" pitchFamily="2" charset="0"/>
                <a:cs typeface="Calibri" panose="020F0502020204030204" pitchFamily="34" charset="0"/>
              </a:rPr>
              <a:t>(International Collect)</a:t>
            </a:r>
            <a:endParaRPr lang="en-US" sz="3200" dirty="0">
              <a:solidFill>
                <a:schemeClr val="tx2"/>
              </a:solidFill>
              <a:latin typeface="Roboto" panose="02000000000000000000" pitchFamily="2" charset="0"/>
              <a:cs typeface="Calibri" panose="020F0502020204030204" pitchFamily="34" charset="0"/>
            </a:endParaRPr>
          </a:p>
          <a:p>
            <a:endParaRPr lang="en-US" sz="2000" dirty="0">
              <a:solidFill>
                <a:schemeClr val="tx2"/>
              </a:solidFill>
              <a:latin typeface="Roboto" panose="02000000000000000000" pitchFamily="2" charset="0"/>
              <a:cs typeface="Calibri" panose="020F0502020204030204" pitchFamily="34" charset="0"/>
            </a:endParaRPr>
          </a:p>
        </p:txBody>
      </p:sp>
      <p:sp>
        <p:nvSpPr>
          <p:cNvPr id="19" name="TextBox 18">
            <a:extLst>
              <a:ext uri="{FF2B5EF4-FFF2-40B4-BE49-F238E27FC236}">
                <a16:creationId xmlns:a16="http://schemas.microsoft.com/office/drawing/2014/main" id="{0156802F-720E-9183-8519-E23AE37D6F81}"/>
              </a:ext>
            </a:extLst>
          </p:cNvPr>
          <p:cNvSpPr txBox="1"/>
          <p:nvPr/>
        </p:nvSpPr>
        <p:spPr>
          <a:xfrm>
            <a:off x="2797334" y="4715848"/>
            <a:ext cx="7663289" cy="1054135"/>
          </a:xfrm>
          <a:prstGeom prst="rect">
            <a:avLst/>
          </a:prstGeom>
          <a:noFill/>
        </p:spPr>
        <p:txBody>
          <a:bodyPr wrap="square" rtlCol="0">
            <a:spAutoFit/>
          </a:bodyPr>
          <a:lstStyle/>
          <a:p>
            <a:pPr marL="0" lvl="0" indent="0">
              <a:lnSpc>
                <a:spcPct val="125000"/>
              </a:lnSpc>
            </a:pPr>
            <a:endParaRPr lang="en-US" sz="1400" b="1" i="1" dirty="0">
              <a:solidFill>
                <a:schemeClr val="tx2"/>
              </a:solidFill>
              <a:latin typeface="Roboto" panose="02000000000000000000" pitchFamily="2" charset="0"/>
              <a:cs typeface="Calibri" panose="020F0502020204030204" pitchFamily="34" charset="0"/>
            </a:endParaRPr>
          </a:p>
          <a:p>
            <a:pPr marL="0" lvl="0" indent="0">
              <a:lnSpc>
                <a:spcPct val="125000"/>
              </a:lnSpc>
            </a:pPr>
            <a:r>
              <a:rPr lang="en-US" sz="2000" b="1" dirty="0">
                <a:solidFill>
                  <a:schemeClr val="tx2"/>
                </a:solidFill>
                <a:latin typeface="Roboto" panose="02000000000000000000" pitchFamily="2" charset="0"/>
                <a:cs typeface="Calibri" panose="020F0502020204030204" pitchFamily="34" charset="0"/>
              </a:rPr>
              <a:t>Scan to view the FRVA Medical &amp; Travel Assist Website </a:t>
            </a:r>
            <a:r>
              <a:rPr lang="en-US" sz="2000" dirty="0">
                <a:solidFill>
                  <a:schemeClr val="tx2"/>
                </a:solidFill>
                <a:latin typeface="Roboto" panose="02000000000000000000" pitchFamily="2" charset="0"/>
                <a:cs typeface="Calibri" panose="020F0502020204030204" pitchFamily="34" charset="0"/>
                <a:sym typeface="Wingdings" panose="05000000000000000000" pitchFamily="2" charset="2"/>
              </a:rPr>
              <a:t></a:t>
            </a:r>
            <a:endParaRPr lang="en-US" sz="2000" dirty="0">
              <a:solidFill>
                <a:schemeClr val="tx2"/>
              </a:solidFill>
              <a:latin typeface="Roboto" panose="02000000000000000000" pitchFamily="2" charset="0"/>
              <a:cs typeface="Calibri" panose="020F0502020204030204" pitchFamily="34" charset="0"/>
            </a:endParaRPr>
          </a:p>
          <a:p>
            <a:endParaRPr lang="en-US" dirty="0">
              <a:solidFill>
                <a:schemeClr val="tx2"/>
              </a:solidFill>
              <a:latin typeface="Roboto" panose="02000000000000000000" pitchFamily="2" charset="0"/>
              <a:cs typeface="Calibri" panose="020F0502020204030204" pitchFamily="34" charset="0"/>
            </a:endParaRPr>
          </a:p>
        </p:txBody>
      </p:sp>
      <p:sp>
        <p:nvSpPr>
          <p:cNvPr id="21" name="TextBox 20">
            <a:extLst>
              <a:ext uri="{FF2B5EF4-FFF2-40B4-BE49-F238E27FC236}">
                <a16:creationId xmlns:a16="http://schemas.microsoft.com/office/drawing/2014/main" id="{D5320B27-9B1A-09B7-DF58-18203AA95332}"/>
              </a:ext>
            </a:extLst>
          </p:cNvPr>
          <p:cNvSpPr txBox="1"/>
          <p:nvPr/>
        </p:nvSpPr>
        <p:spPr>
          <a:xfrm>
            <a:off x="1894787" y="5647840"/>
            <a:ext cx="6928701" cy="830997"/>
          </a:xfrm>
          <a:prstGeom prst="rect">
            <a:avLst/>
          </a:prstGeom>
          <a:noFill/>
        </p:spPr>
        <p:txBody>
          <a:bodyPr wrap="square" rtlCol="0">
            <a:spAutoFit/>
          </a:bodyPr>
          <a:lstStyle/>
          <a:p>
            <a:r>
              <a:rPr lang="en-US" sz="1200" dirty="0">
                <a:latin typeface="Roboto" panose="02000000000000000000" pitchFamily="2" charset="0"/>
                <a:ea typeface="Lato" panose="020F0502020204030203" pitchFamily="34" charset="0"/>
                <a:cs typeface="Calibri" panose="020F0502020204030204" pitchFamily="34" charset="0"/>
              </a:rPr>
              <a:t>The insurance benefits and emergency travel assistance services in this presentation are only intended to serve as a general overview of what is available. Actual availability to you may vary from what is listed in this presentation. For a complete description of what is available, please call FRVA at 800-543-3622 or visit </a:t>
            </a:r>
            <a:r>
              <a:rPr lang="en-US" sz="1200" dirty="0">
                <a:latin typeface="Roboto" panose="02000000000000000000" pitchFamily="2" charset="0"/>
                <a:ea typeface="Lato" panose="020F0502020204030203" pitchFamily="34" charset="0"/>
                <a:cs typeface="Calibri" panose="020F0502020204030204" pitchFamily="34" charset="0"/>
                <a:hlinkClick r:id="rId2"/>
              </a:rPr>
              <a:t>https://www.frva.com/medical-and-travel-assist</a:t>
            </a:r>
            <a:r>
              <a:rPr lang="en-US" sz="1200" dirty="0">
                <a:latin typeface="Roboto" panose="02000000000000000000" pitchFamily="2" charset="0"/>
                <a:ea typeface="Lato" panose="020F0502020204030203" pitchFamily="34" charset="0"/>
                <a:cs typeface="Calibri" panose="020F0502020204030204" pitchFamily="34" charset="0"/>
              </a:rPr>
              <a:t>.</a:t>
            </a:r>
            <a:endParaRPr lang="en-US" sz="1200" dirty="0">
              <a:latin typeface="Roboto" panose="02000000000000000000" pitchFamily="2" charset="0"/>
              <a:cs typeface="Calibri" panose="020F0502020204030204" pitchFamily="34" charset="0"/>
            </a:endParaRPr>
          </a:p>
        </p:txBody>
      </p:sp>
      <p:pic>
        <p:nvPicPr>
          <p:cNvPr id="3" name="Picture 2">
            <a:extLst>
              <a:ext uri="{FF2B5EF4-FFF2-40B4-BE49-F238E27FC236}">
                <a16:creationId xmlns:a16="http://schemas.microsoft.com/office/drawing/2014/main" id="{B9A0B717-7391-110C-D53A-B086749BA11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789346" y="3840331"/>
            <a:ext cx="1644763" cy="1644763"/>
          </a:xfrm>
          <a:prstGeom prst="rect">
            <a:avLst/>
          </a:prstGeom>
        </p:spPr>
      </p:pic>
    </p:spTree>
    <p:extLst>
      <p:ext uri="{BB962C8B-B14F-4D97-AF65-F5344CB8AC3E}">
        <p14:creationId xmlns:p14="http://schemas.microsoft.com/office/powerpoint/2010/main" val="2823331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DFF7E-8D24-C452-47D9-DF63B025ADE0}"/>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E4D9FCB8-ED68-B2CE-B34B-93179D1D5332}"/>
              </a:ext>
            </a:extLst>
          </p:cNvPr>
          <p:cNvSpPr>
            <a:spLocks noGrp="1"/>
          </p:cNvSpPr>
          <p:nvPr>
            <p:ph type="title"/>
          </p:nvPr>
        </p:nvSpPr>
        <p:spPr>
          <a:xfrm>
            <a:off x="1328737" y="786810"/>
            <a:ext cx="10540175" cy="1395208"/>
          </a:xfrm>
        </p:spPr>
        <p:txBody>
          <a:bodyPr anchor="t">
            <a:normAutofit/>
          </a:bodyPr>
          <a:lstStyle/>
          <a:p>
            <a:pPr>
              <a:lnSpc>
                <a:spcPct val="100000"/>
              </a:lnSpc>
            </a:pPr>
            <a:r>
              <a:rPr lang="en-US" sz="4000" dirty="0"/>
              <a:t>Prescription Medication and Medical Device Replacement</a:t>
            </a:r>
          </a:p>
        </p:txBody>
      </p:sp>
      <p:sp>
        <p:nvSpPr>
          <p:cNvPr id="11" name="Text Placeholder 10">
            <a:extLst>
              <a:ext uri="{FF2B5EF4-FFF2-40B4-BE49-F238E27FC236}">
                <a16:creationId xmlns:a16="http://schemas.microsoft.com/office/drawing/2014/main" id="{A5007A9F-BDA5-88AA-915D-3378558A2C1B}"/>
              </a:ext>
            </a:extLst>
          </p:cNvPr>
          <p:cNvSpPr>
            <a:spLocks noGrp="1"/>
          </p:cNvSpPr>
          <p:nvPr>
            <p:ph type="body" sz="quarter" idx="11"/>
          </p:nvPr>
        </p:nvSpPr>
        <p:spPr>
          <a:xfrm>
            <a:off x="1319043" y="2323229"/>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In the event of misplaced,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damaged or lost medical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prescriptions or devices, this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benefit will arrange for and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coordinate the overnight shipping of a replacement.</a:t>
            </a:r>
          </a:p>
        </p:txBody>
      </p:sp>
      <p:sp>
        <p:nvSpPr>
          <p:cNvPr id="3" name="Footer Placeholder 4">
            <a:extLst>
              <a:ext uri="{FF2B5EF4-FFF2-40B4-BE49-F238E27FC236}">
                <a16:creationId xmlns:a16="http://schemas.microsoft.com/office/drawing/2014/main" id="{18DA53B7-736A-9C84-9B74-0A2FCEBC0024}"/>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49F35A6D-77A4-13D8-922D-E6094E20C3CC}"/>
              </a:ext>
            </a:extLst>
          </p:cNvPr>
          <p:cNvSpPr txBox="1"/>
          <p:nvPr/>
        </p:nvSpPr>
        <p:spPr>
          <a:xfrm>
            <a:off x="7085986" y="2413825"/>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2254167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D3763-6404-4877-A72D-D79F4EE82946}"/>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25222BB1-0F58-C4C1-69D0-9655619D5175}"/>
              </a:ext>
            </a:extLst>
          </p:cNvPr>
          <p:cNvSpPr>
            <a:spLocks noGrp="1"/>
          </p:cNvSpPr>
          <p:nvPr>
            <p:ph type="title"/>
          </p:nvPr>
        </p:nvSpPr>
        <p:spPr>
          <a:xfrm>
            <a:off x="1328737" y="786810"/>
            <a:ext cx="10540175" cy="1395208"/>
          </a:xfrm>
        </p:spPr>
        <p:txBody>
          <a:bodyPr anchor="t">
            <a:normAutofit/>
          </a:bodyPr>
          <a:lstStyle/>
          <a:p>
            <a:pPr>
              <a:lnSpc>
                <a:spcPct val="100000"/>
              </a:lnSpc>
            </a:pPr>
            <a:r>
              <a:rPr lang="en-US" sz="4000" dirty="0"/>
              <a:t>Prescription Medication and Medical Device Replacement</a:t>
            </a:r>
          </a:p>
        </p:txBody>
      </p:sp>
      <p:sp>
        <p:nvSpPr>
          <p:cNvPr id="11" name="Text Placeholder 10">
            <a:extLst>
              <a:ext uri="{FF2B5EF4-FFF2-40B4-BE49-F238E27FC236}">
                <a16:creationId xmlns:a16="http://schemas.microsoft.com/office/drawing/2014/main" id="{408E38A8-3A06-EF95-F8D2-1B2479A3EC34}"/>
              </a:ext>
            </a:extLst>
          </p:cNvPr>
          <p:cNvSpPr>
            <a:spLocks noGrp="1"/>
          </p:cNvSpPr>
          <p:nvPr>
            <p:ph type="body" sz="quarter" idx="11"/>
          </p:nvPr>
        </p:nvSpPr>
        <p:spPr>
          <a:xfrm>
            <a:off x="1319043" y="2323229"/>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Does not cover the actual cost of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the item or medication.</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Examples are: glasses, hearing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aids, walkers/canes, contact lenses, etc.</a:t>
            </a:r>
          </a:p>
          <a:p>
            <a:pPr>
              <a:lnSpc>
                <a:spcPct val="125000"/>
              </a:lnSpc>
              <a:spcAft>
                <a:spcPts val="600"/>
              </a:spcAft>
              <a:buSzPct val="100000"/>
            </a:pPr>
            <a:endParaRPr lang="en-US" sz="2400" dirty="0">
              <a:latin typeface="Roboto" panose="02000000000000000000" pitchFamily="2" charset="0"/>
              <a:ea typeface="Roboto" panose="02000000000000000000" pitchFamily="2" charset="0"/>
            </a:endParaRPr>
          </a:p>
        </p:txBody>
      </p:sp>
      <p:sp>
        <p:nvSpPr>
          <p:cNvPr id="3" name="Footer Placeholder 4">
            <a:extLst>
              <a:ext uri="{FF2B5EF4-FFF2-40B4-BE49-F238E27FC236}">
                <a16:creationId xmlns:a16="http://schemas.microsoft.com/office/drawing/2014/main" id="{6761A0C4-7EF9-AAB0-C168-B406782D66D7}"/>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F2F1AEE8-766F-028B-36CE-6A0AB8CD1DC4}"/>
              </a:ext>
            </a:extLst>
          </p:cNvPr>
          <p:cNvSpPr txBox="1"/>
          <p:nvPr/>
        </p:nvSpPr>
        <p:spPr>
          <a:xfrm>
            <a:off x="7085986" y="2413825"/>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2104747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C48B8-2228-A30F-4E86-F161E726DB63}"/>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87264D2F-87D7-3BAB-BE24-99C15CF49D79}"/>
              </a:ext>
            </a:extLst>
          </p:cNvPr>
          <p:cNvSpPr>
            <a:spLocks noGrp="1"/>
          </p:cNvSpPr>
          <p:nvPr>
            <p:ph type="title"/>
          </p:nvPr>
        </p:nvSpPr>
        <p:spPr>
          <a:xfrm>
            <a:off x="1328737" y="786810"/>
            <a:ext cx="6132767" cy="1395208"/>
          </a:xfrm>
        </p:spPr>
        <p:txBody>
          <a:bodyPr anchor="t"/>
          <a:lstStyle/>
          <a:p>
            <a:r>
              <a:rPr lang="en-US" dirty="0"/>
              <a:t>Domestic partner</a:t>
            </a:r>
          </a:p>
        </p:txBody>
      </p:sp>
      <p:sp>
        <p:nvSpPr>
          <p:cNvPr id="11" name="Text Placeholder 10">
            <a:extLst>
              <a:ext uri="{FF2B5EF4-FFF2-40B4-BE49-F238E27FC236}">
                <a16:creationId xmlns:a16="http://schemas.microsoft.com/office/drawing/2014/main" id="{418A72D8-A2C4-BBA0-3B0A-DA69D9630D5A}"/>
              </a:ext>
            </a:extLst>
          </p:cNvPr>
          <p:cNvSpPr>
            <a:spLocks noGrp="1"/>
          </p:cNvSpPr>
          <p:nvPr>
            <p:ph type="body" sz="quarter" idx="11"/>
          </p:nvPr>
        </p:nvSpPr>
        <p:spPr>
          <a:xfrm>
            <a:off x="1319043" y="1771607"/>
            <a:ext cx="10332487" cy="3832505"/>
          </a:xfrm>
        </p:spPr>
        <p:txBody>
          <a:bodyPr>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An opposite or same sex partner who, for at least 6 consecutive months, has lived with you and shared financial assets and/or obligations.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Both the Insured and the Domestic Partner must: </a:t>
            </a:r>
          </a:p>
        </p:txBody>
      </p:sp>
      <p:sp>
        <p:nvSpPr>
          <p:cNvPr id="3" name="Footer Placeholder 4">
            <a:extLst>
              <a:ext uri="{FF2B5EF4-FFF2-40B4-BE49-F238E27FC236}">
                <a16:creationId xmlns:a16="http://schemas.microsoft.com/office/drawing/2014/main" id="{9AF2D424-B92B-2C6D-9463-83CF3DABEE92}"/>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7" name="TextBox 6">
            <a:extLst>
              <a:ext uri="{FF2B5EF4-FFF2-40B4-BE49-F238E27FC236}">
                <a16:creationId xmlns:a16="http://schemas.microsoft.com/office/drawing/2014/main" id="{9823A3D9-2A10-21BF-CD3A-75B98B2603B7}"/>
              </a:ext>
            </a:extLst>
          </p:cNvPr>
          <p:cNvSpPr txBox="1"/>
          <p:nvPr/>
        </p:nvSpPr>
        <p:spPr>
          <a:xfrm>
            <a:off x="946483" y="3904994"/>
            <a:ext cx="10170695" cy="2380139"/>
          </a:xfrm>
          <a:prstGeom prst="rect">
            <a:avLst/>
          </a:prstGeom>
          <a:noFill/>
        </p:spPr>
        <p:txBody>
          <a:bodyPr wrap="square" numCol="2">
            <a:spAutoFit/>
          </a:bodyPr>
          <a:lstStyle/>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intend to be life partners; </a:t>
            </a:r>
          </a:p>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not be related by blood;</a:t>
            </a:r>
          </a:p>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not be married to anyone else or have any other Domestic Partner;</a:t>
            </a:r>
          </a:p>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be at least the age of consent in the state in which they reside; and </a:t>
            </a:r>
          </a:p>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be mentally competent to contract. </a:t>
            </a:r>
            <a:endParaRPr kumimoji="0" lang="en-US" sz="24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596490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A96B1-6172-1C11-002B-DDA2E612F861}"/>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A85CB69A-2917-9434-9058-A7E5535EE883}"/>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F879FBD8-2862-253B-4BD6-C39F89255FB5}"/>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633B621-174C-9B10-2AD7-438F2F9612BB}"/>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601204A3-AD6C-24A5-EBF3-50CB0243DD33}"/>
              </a:ext>
            </a:extLst>
          </p:cNvPr>
          <p:cNvSpPr>
            <a:spLocks noGrp="1"/>
          </p:cNvSpPr>
          <p:nvPr>
            <p:ph type="title"/>
          </p:nvPr>
        </p:nvSpPr>
        <p:spPr>
          <a:xfrm>
            <a:off x="1328737" y="786810"/>
            <a:ext cx="9291137" cy="1395208"/>
          </a:xfrm>
        </p:spPr>
        <p:txBody>
          <a:bodyPr anchor="t"/>
          <a:lstStyle/>
          <a:p>
            <a:r>
              <a:rPr lang="en-US" dirty="0"/>
              <a:t>Immediate Family member</a:t>
            </a:r>
          </a:p>
        </p:txBody>
      </p:sp>
      <p:sp>
        <p:nvSpPr>
          <p:cNvPr id="11" name="Text Placeholder 10">
            <a:extLst>
              <a:ext uri="{FF2B5EF4-FFF2-40B4-BE49-F238E27FC236}">
                <a16:creationId xmlns:a16="http://schemas.microsoft.com/office/drawing/2014/main" id="{FD92B9F0-8C8A-48EA-6D09-3D3D541241C3}"/>
              </a:ext>
            </a:extLst>
          </p:cNvPr>
          <p:cNvSpPr>
            <a:spLocks noGrp="1"/>
          </p:cNvSpPr>
          <p:nvPr>
            <p:ph type="body" sz="quarter" idx="11"/>
          </p:nvPr>
        </p:nvSpPr>
        <p:spPr>
          <a:xfrm>
            <a:off x="1319043" y="2108491"/>
            <a:ext cx="9958557" cy="3832505"/>
          </a:xfrm>
        </p:spPr>
        <p:txBody>
          <a:bodyPr>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Spouse, and parents thereof;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Children, including adopted children and stepchildren, and spouses thereof;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Parents, including stepparents, and spouses thereof;</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Siblings of parents, and spouses thereof;</a:t>
            </a:r>
          </a:p>
        </p:txBody>
      </p:sp>
      <p:sp>
        <p:nvSpPr>
          <p:cNvPr id="3" name="Footer Placeholder 4">
            <a:extLst>
              <a:ext uri="{FF2B5EF4-FFF2-40B4-BE49-F238E27FC236}">
                <a16:creationId xmlns:a16="http://schemas.microsoft.com/office/drawing/2014/main" id="{9B36DAC5-5938-C819-293B-A3198713EAF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4016780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53AEE-3843-DEE5-F03B-EDD89C9657CC}"/>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882F5248-8BFC-6B02-F36B-15DE900C56FE}"/>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264A2C27-AC86-2933-0C7B-C56645C56C9A}"/>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8564DB1-4697-92BA-A4CB-6B167C7F3A69}"/>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1347039D-52BF-DC78-1781-0C469566E85F}"/>
              </a:ext>
            </a:extLst>
          </p:cNvPr>
          <p:cNvSpPr>
            <a:spLocks noGrp="1"/>
          </p:cNvSpPr>
          <p:nvPr>
            <p:ph type="title"/>
          </p:nvPr>
        </p:nvSpPr>
        <p:spPr>
          <a:xfrm>
            <a:off x="1328737" y="786810"/>
            <a:ext cx="9948863" cy="1395208"/>
          </a:xfrm>
        </p:spPr>
        <p:txBody>
          <a:bodyPr anchor="t"/>
          <a:lstStyle/>
          <a:p>
            <a:r>
              <a:rPr lang="en-US" dirty="0"/>
              <a:t>Immediate Family member</a:t>
            </a:r>
          </a:p>
        </p:txBody>
      </p:sp>
      <p:sp>
        <p:nvSpPr>
          <p:cNvPr id="11" name="Text Placeholder 10">
            <a:extLst>
              <a:ext uri="{FF2B5EF4-FFF2-40B4-BE49-F238E27FC236}">
                <a16:creationId xmlns:a16="http://schemas.microsoft.com/office/drawing/2014/main" id="{4006557C-B503-7F42-840A-428E8F2830E3}"/>
              </a:ext>
            </a:extLst>
          </p:cNvPr>
          <p:cNvSpPr>
            <a:spLocks noGrp="1"/>
          </p:cNvSpPr>
          <p:nvPr>
            <p:ph type="body" sz="quarter" idx="11"/>
          </p:nvPr>
        </p:nvSpPr>
        <p:spPr>
          <a:xfrm>
            <a:off x="1319043" y="2108491"/>
            <a:ext cx="9544220" cy="3832505"/>
          </a:xfrm>
        </p:spPr>
        <p:txBody>
          <a:bodyPr>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Grandparents and grandchildren, and spouses thereof;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Niblings, and spouses thereof; and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Domestic Partner and parents thereof,</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Legal guardians or wards.</a:t>
            </a:r>
            <a:endParaRPr kumimoji="0" lang="en-US" sz="28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endParaRPr>
          </a:p>
        </p:txBody>
      </p:sp>
      <p:sp>
        <p:nvSpPr>
          <p:cNvPr id="3" name="Footer Placeholder 4">
            <a:extLst>
              <a:ext uri="{FF2B5EF4-FFF2-40B4-BE49-F238E27FC236}">
                <a16:creationId xmlns:a16="http://schemas.microsoft.com/office/drawing/2014/main" id="{4987FA05-A634-33DB-06E2-60748C99D1D0}"/>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140511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E3137-8143-85E2-FF04-6E5AE4DA6EC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C24F168-849A-3422-0AE7-823F47FB07AE}"/>
              </a:ext>
            </a:extLst>
          </p:cNvPr>
          <p:cNvSpPr>
            <a:spLocks noGrp="1"/>
          </p:cNvSpPr>
          <p:nvPr>
            <p:ph type="title"/>
          </p:nvPr>
        </p:nvSpPr>
        <p:spPr>
          <a:xfrm>
            <a:off x="991612" y="412786"/>
            <a:ext cx="4501876" cy="564335"/>
          </a:xfrm>
        </p:spPr>
        <p:txBody>
          <a:bodyPr>
            <a:normAutofit/>
          </a:bodyPr>
          <a:lstStyle/>
          <a:p>
            <a:pPr algn="l"/>
            <a:r>
              <a:rPr lang="en-US" dirty="0"/>
              <a:t>CLAIMS info</a:t>
            </a:r>
          </a:p>
        </p:txBody>
      </p:sp>
      <p:sp>
        <p:nvSpPr>
          <p:cNvPr id="16" name="Footer Placeholder 4">
            <a:extLst>
              <a:ext uri="{FF2B5EF4-FFF2-40B4-BE49-F238E27FC236}">
                <a16:creationId xmlns:a16="http://schemas.microsoft.com/office/drawing/2014/main" id="{24DDFBCA-C4BF-6B97-4E04-11550B4B0D28}"/>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7" name="Shape 62">
            <a:extLst>
              <a:ext uri="{FF2B5EF4-FFF2-40B4-BE49-F238E27FC236}">
                <a16:creationId xmlns:a16="http://schemas.microsoft.com/office/drawing/2014/main" id="{F08FF4CB-3AFD-B01A-2A8F-6B4FA37E36D6}"/>
              </a:ext>
            </a:extLst>
          </p:cNvPr>
          <p:cNvSpPr/>
          <p:nvPr/>
        </p:nvSpPr>
        <p:spPr>
          <a:xfrm flipV="1">
            <a:off x="419100" y="798384"/>
            <a:ext cx="1" cy="2188805"/>
          </a:xfrm>
          <a:prstGeom prst="line">
            <a:avLst/>
          </a:prstGeom>
          <a:ln w="3810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8" name="TextBox 17">
            <a:extLst>
              <a:ext uri="{FF2B5EF4-FFF2-40B4-BE49-F238E27FC236}">
                <a16:creationId xmlns:a16="http://schemas.microsoft.com/office/drawing/2014/main" id="{3A2F1AF3-29F5-19C0-CFC7-356989B213DA}"/>
              </a:ext>
            </a:extLst>
          </p:cNvPr>
          <p:cNvSpPr txBox="1"/>
          <p:nvPr/>
        </p:nvSpPr>
        <p:spPr>
          <a:xfrm>
            <a:off x="991612" y="1258245"/>
            <a:ext cx="10781286" cy="3252172"/>
          </a:xfrm>
          <a:prstGeom prst="rect">
            <a:avLst/>
          </a:prstGeom>
          <a:noFill/>
        </p:spPr>
        <p:txBody>
          <a:bodyPr wrap="square" rtlCol="0">
            <a:spAutoFit/>
          </a:bodyPr>
          <a:lstStyle/>
          <a:p>
            <a:pPr algn="l">
              <a:spcAft>
                <a:spcPts val="750"/>
              </a:spcAft>
            </a:pPr>
            <a:r>
              <a:rPr lang="en-US" sz="3200" dirty="0">
                <a:solidFill>
                  <a:schemeClr val="tx2"/>
                </a:solidFill>
                <a:latin typeface="Roboto" panose="02000000000000000000" pitchFamily="2" charset="0"/>
                <a:cs typeface="Calibri" panose="020F0502020204030204" pitchFamily="34" charset="0"/>
              </a:rPr>
              <a:t>For claims assistance, </a:t>
            </a:r>
            <a:br>
              <a:rPr lang="en-US" sz="3200" dirty="0">
                <a:solidFill>
                  <a:schemeClr val="tx2"/>
                </a:solidFill>
                <a:latin typeface="Roboto" panose="02000000000000000000" pitchFamily="2" charset="0"/>
                <a:cs typeface="Calibri" panose="020F0502020204030204" pitchFamily="34" charset="0"/>
              </a:rPr>
            </a:br>
            <a:r>
              <a:rPr lang="en-US" sz="3200" dirty="0">
                <a:solidFill>
                  <a:schemeClr val="tx2"/>
                </a:solidFill>
                <a:latin typeface="Roboto" panose="02000000000000000000" pitchFamily="2" charset="0"/>
                <a:cs typeface="Calibri" panose="020F0502020204030204" pitchFamily="34" charset="0"/>
              </a:rPr>
              <a:t>call between 8:30 am – 8:00 pm ET: </a:t>
            </a:r>
          </a:p>
          <a:p>
            <a:pPr algn="l">
              <a:spcAft>
                <a:spcPts val="750"/>
              </a:spcAft>
            </a:pPr>
            <a:br>
              <a:rPr lang="en-US" sz="3200" b="1" i="0" dirty="0">
                <a:solidFill>
                  <a:srgbClr val="E86B1F"/>
                </a:solidFill>
                <a:effectLst/>
                <a:latin typeface="Roboto" panose="02000000000000000000" pitchFamily="2" charset="0"/>
                <a:cs typeface="Calibri" panose="020F0502020204030204" pitchFamily="34" charset="0"/>
              </a:rPr>
            </a:br>
            <a:r>
              <a:rPr lang="en-US" sz="3200" b="1" i="0" dirty="0">
                <a:solidFill>
                  <a:srgbClr val="E86B1F"/>
                </a:solidFill>
                <a:effectLst/>
                <a:latin typeface="Roboto" panose="02000000000000000000" pitchFamily="2" charset="0"/>
                <a:cs typeface="Calibri" panose="020F0502020204030204" pitchFamily="34" charset="0"/>
              </a:rPr>
              <a:t>(844) 289-3442 </a:t>
            </a:r>
            <a:r>
              <a:rPr lang="en-US" sz="3200" i="0" dirty="0">
                <a:solidFill>
                  <a:schemeClr val="tx2"/>
                </a:solidFill>
                <a:effectLst/>
                <a:latin typeface="Roboto" panose="02000000000000000000" pitchFamily="2" charset="0"/>
                <a:cs typeface="Calibri" panose="020F0502020204030204" pitchFamily="34" charset="0"/>
              </a:rPr>
              <a:t>(Toll-free USA and Canada)</a:t>
            </a:r>
          </a:p>
          <a:p>
            <a:pPr algn="l">
              <a:spcAft>
                <a:spcPts val="750"/>
              </a:spcAft>
            </a:pPr>
            <a:br>
              <a:rPr lang="en-US" sz="3200" i="0" dirty="0">
                <a:solidFill>
                  <a:schemeClr val="tx2"/>
                </a:solidFill>
                <a:effectLst/>
                <a:latin typeface="Roboto" panose="02000000000000000000" pitchFamily="2" charset="0"/>
                <a:cs typeface="Calibri" panose="020F0502020204030204" pitchFamily="34" charset="0"/>
              </a:rPr>
            </a:br>
            <a:r>
              <a:rPr lang="en-US" sz="3200" b="1" i="0" dirty="0">
                <a:solidFill>
                  <a:srgbClr val="E86B1F"/>
                </a:solidFill>
                <a:effectLst/>
                <a:latin typeface="Roboto" panose="02000000000000000000" pitchFamily="2" charset="0"/>
                <a:cs typeface="Calibri" panose="020F0502020204030204" pitchFamily="34" charset="0"/>
              </a:rPr>
              <a:t>(443) 901-4691 </a:t>
            </a:r>
            <a:r>
              <a:rPr lang="en-US" sz="3200" i="0" dirty="0">
                <a:solidFill>
                  <a:schemeClr val="tx2"/>
                </a:solidFill>
                <a:effectLst/>
                <a:latin typeface="Roboto" panose="02000000000000000000" pitchFamily="2" charset="0"/>
                <a:cs typeface="Calibri" panose="020F0502020204030204" pitchFamily="34" charset="0"/>
              </a:rPr>
              <a:t>(International Collect)</a:t>
            </a:r>
          </a:p>
        </p:txBody>
      </p:sp>
      <p:sp>
        <p:nvSpPr>
          <p:cNvPr id="19" name="TextBox 18">
            <a:extLst>
              <a:ext uri="{FF2B5EF4-FFF2-40B4-BE49-F238E27FC236}">
                <a16:creationId xmlns:a16="http://schemas.microsoft.com/office/drawing/2014/main" id="{DF486317-3C86-537C-080A-2EA940C94806}"/>
              </a:ext>
            </a:extLst>
          </p:cNvPr>
          <p:cNvSpPr txBox="1"/>
          <p:nvPr/>
        </p:nvSpPr>
        <p:spPr>
          <a:xfrm>
            <a:off x="2264355" y="4288443"/>
            <a:ext cx="7663289" cy="1408078"/>
          </a:xfrm>
          <a:prstGeom prst="rect">
            <a:avLst/>
          </a:prstGeom>
          <a:noFill/>
        </p:spPr>
        <p:txBody>
          <a:bodyPr wrap="square" rtlCol="0">
            <a:spAutoFit/>
          </a:bodyPr>
          <a:lstStyle/>
          <a:p>
            <a:pPr marL="0" lvl="0" indent="0">
              <a:lnSpc>
                <a:spcPct val="125000"/>
              </a:lnSpc>
            </a:pPr>
            <a:endParaRPr lang="en-US" sz="1400" b="1" i="1" dirty="0">
              <a:solidFill>
                <a:schemeClr val="tx2"/>
              </a:solidFill>
              <a:latin typeface="Roboto" panose="02000000000000000000" pitchFamily="2" charset="0"/>
              <a:cs typeface="Calibri" panose="020F0502020204030204" pitchFamily="34" charset="0"/>
            </a:endParaRPr>
          </a:p>
          <a:p>
            <a:pPr marL="0" lvl="0" indent="0">
              <a:lnSpc>
                <a:spcPct val="125000"/>
              </a:lnSpc>
            </a:pPr>
            <a:r>
              <a:rPr lang="en-US" sz="2000" b="1" dirty="0">
                <a:solidFill>
                  <a:schemeClr val="tx2"/>
                </a:solidFill>
                <a:latin typeface="Roboto" panose="02000000000000000000" pitchFamily="2" charset="0"/>
                <a:cs typeface="Calibri" panose="020F0502020204030204" pitchFamily="34" charset="0"/>
              </a:rPr>
              <a:t>Scan to initiate a claim online at </a:t>
            </a:r>
            <a:r>
              <a:rPr lang="en-US" sz="2000" b="1" dirty="0">
                <a:solidFill>
                  <a:srgbClr val="E86B1F"/>
                </a:solidFill>
                <a:latin typeface="Roboto" panose="02000000000000000000" pitchFamily="2" charset="0"/>
                <a:cs typeface="Calibri" panose="020F0502020204030204" pitchFamily="34" charset="0"/>
              </a:rPr>
              <a:t>https://www.archaccidenthealth.com/</a:t>
            </a:r>
            <a:r>
              <a:rPr lang="en-US" sz="2000" b="1" dirty="0" err="1">
                <a:solidFill>
                  <a:srgbClr val="E86B1F"/>
                </a:solidFill>
                <a:latin typeface="Roboto" panose="02000000000000000000" pitchFamily="2" charset="0"/>
                <a:cs typeface="Calibri" panose="020F0502020204030204" pitchFamily="34" charset="0"/>
              </a:rPr>
              <a:t>frva</a:t>
            </a:r>
            <a:r>
              <a:rPr lang="en-US" sz="2000" b="1" dirty="0">
                <a:solidFill>
                  <a:srgbClr val="E86B1F"/>
                </a:solidFill>
                <a:latin typeface="Roboto" panose="02000000000000000000" pitchFamily="2" charset="0"/>
                <a:cs typeface="Calibri" panose="020F0502020204030204" pitchFamily="34" charset="0"/>
              </a:rPr>
              <a:t>-claims</a:t>
            </a:r>
            <a:r>
              <a:rPr lang="en-US" sz="2000" dirty="0">
                <a:solidFill>
                  <a:schemeClr val="tx2"/>
                </a:solidFill>
                <a:latin typeface="Roboto" panose="02000000000000000000" pitchFamily="2" charset="0"/>
                <a:cs typeface="Calibri" panose="020F0502020204030204" pitchFamily="34" charset="0"/>
                <a:sym typeface="Wingdings" panose="05000000000000000000" pitchFamily="2" charset="2"/>
              </a:rPr>
              <a:t></a:t>
            </a:r>
            <a:endParaRPr lang="en-US" sz="2000" dirty="0">
              <a:solidFill>
                <a:schemeClr val="tx2"/>
              </a:solidFill>
              <a:latin typeface="Roboto" panose="02000000000000000000" pitchFamily="2" charset="0"/>
              <a:cs typeface="Calibri" panose="020F0502020204030204" pitchFamily="34" charset="0"/>
            </a:endParaRPr>
          </a:p>
          <a:p>
            <a:endParaRPr lang="en-US" dirty="0">
              <a:solidFill>
                <a:schemeClr val="tx2"/>
              </a:solidFill>
              <a:latin typeface="Roboto" panose="02000000000000000000" pitchFamily="2" charset="0"/>
              <a:cs typeface="Calibri" panose="020F0502020204030204" pitchFamily="34" charset="0"/>
            </a:endParaRPr>
          </a:p>
        </p:txBody>
      </p:sp>
      <p:pic>
        <p:nvPicPr>
          <p:cNvPr id="3" name="Picture 2">
            <a:extLst>
              <a:ext uri="{FF2B5EF4-FFF2-40B4-BE49-F238E27FC236}">
                <a16:creationId xmlns:a16="http://schemas.microsoft.com/office/drawing/2014/main" id="{C0A57FAC-5A34-B6E5-BD7F-FAD347F574E4}"/>
              </a:ext>
            </a:extLst>
          </p:cNvPr>
          <p:cNvPicPr>
            <a:picLocks noChangeAspect="1"/>
          </p:cNvPicPr>
          <p:nvPr/>
        </p:nvPicPr>
        <p:blipFill>
          <a:blip r:embed="rId2"/>
          <a:srcRect/>
          <a:stretch/>
        </p:blipFill>
        <p:spPr>
          <a:xfrm>
            <a:off x="9412355" y="4051758"/>
            <a:ext cx="1644763" cy="1644763"/>
          </a:xfrm>
          <a:prstGeom prst="rect">
            <a:avLst/>
          </a:prstGeom>
        </p:spPr>
      </p:pic>
    </p:spTree>
    <p:extLst>
      <p:ext uri="{BB962C8B-B14F-4D97-AF65-F5344CB8AC3E}">
        <p14:creationId xmlns:p14="http://schemas.microsoft.com/office/powerpoint/2010/main" val="2090264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70381DD-5098-D779-210E-777023646E83}"/>
              </a:ext>
            </a:extLst>
          </p:cNvPr>
          <p:cNvGrpSpPr/>
          <p:nvPr/>
        </p:nvGrpSpPr>
        <p:grpSpPr>
          <a:xfrm>
            <a:off x="276754" y="5313743"/>
            <a:ext cx="11205093" cy="1464129"/>
            <a:chOff x="276754" y="5313743"/>
            <a:chExt cx="11205093" cy="1464129"/>
          </a:xfrm>
        </p:grpSpPr>
        <p:sp>
          <p:nvSpPr>
            <p:cNvPr id="6" name="Rectangle 5">
              <a:extLst>
                <a:ext uri="{FF2B5EF4-FFF2-40B4-BE49-F238E27FC236}">
                  <a16:creationId xmlns:a16="http://schemas.microsoft.com/office/drawing/2014/main" id="{FC997F7E-8814-C905-9EBC-D91D872FF763}"/>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8737604-AE28-02C4-8088-6C72E2F9C25D}"/>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itle 6">
            <a:extLst>
              <a:ext uri="{FF2B5EF4-FFF2-40B4-BE49-F238E27FC236}">
                <a16:creationId xmlns:a16="http://schemas.microsoft.com/office/drawing/2014/main" id="{D67182A4-D17D-4F6A-B389-045E096E89AD}"/>
              </a:ext>
            </a:extLst>
          </p:cNvPr>
          <p:cNvSpPr>
            <a:spLocks noGrp="1"/>
          </p:cNvSpPr>
          <p:nvPr>
            <p:ph type="title"/>
          </p:nvPr>
        </p:nvSpPr>
        <p:spPr>
          <a:xfrm>
            <a:off x="838200" y="109214"/>
            <a:ext cx="10515600" cy="1325563"/>
          </a:xfrm>
        </p:spPr>
        <p:txBody>
          <a:bodyPr/>
          <a:lstStyle/>
          <a:p>
            <a:r>
              <a:rPr lang="en-US" dirty="0"/>
              <a:t>General exclusions</a:t>
            </a:r>
          </a:p>
        </p:txBody>
      </p:sp>
      <p:sp>
        <p:nvSpPr>
          <p:cNvPr id="17" name="Content Placeholder 16">
            <a:extLst>
              <a:ext uri="{FF2B5EF4-FFF2-40B4-BE49-F238E27FC236}">
                <a16:creationId xmlns:a16="http://schemas.microsoft.com/office/drawing/2014/main" id="{ECAD5706-E9F8-6746-8560-1CC21AA84A8A}"/>
              </a:ext>
            </a:extLst>
          </p:cNvPr>
          <p:cNvSpPr>
            <a:spLocks noGrp="1"/>
          </p:cNvSpPr>
          <p:nvPr>
            <p:ph sz="half" idx="2"/>
          </p:nvPr>
        </p:nvSpPr>
        <p:spPr>
          <a:xfrm>
            <a:off x="958479" y="1251284"/>
            <a:ext cx="10704132" cy="5497502"/>
          </a:xfrm>
        </p:spPr>
        <p:txBody>
          <a:bodyPr numCol="2" spcCol="182880">
            <a:normAutofit/>
          </a:bodyPr>
          <a:lstStyle/>
          <a:p>
            <a:pPr lvl="0">
              <a:lnSpc>
                <a:spcPct val="120000"/>
              </a:lnSpc>
            </a:pPr>
            <a:r>
              <a:rPr lang="en-US" sz="1800" dirty="0">
                <a:latin typeface="Roboto" panose="02000000000000000000" pitchFamily="2" charset="0"/>
                <a:ea typeface="Roboto" panose="02000000000000000000" pitchFamily="2" charset="0"/>
              </a:rPr>
              <a:t>Suicide or attempted suicide; self-destruction or attempted self-destruction; intentional self-injury</a:t>
            </a:r>
          </a:p>
          <a:p>
            <a:pPr lvl="0">
              <a:lnSpc>
                <a:spcPct val="120000"/>
              </a:lnSpc>
            </a:pPr>
            <a:r>
              <a:rPr lang="en-US" sz="1800" dirty="0">
                <a:latin typeface="Roboto" panose="02000000000000000000" pitchFamily="2" charset="0"/>
                <a:ea typeface="Roboto" panose="02000000000000000000" pitchFamily="2" charset="0"/>
              </a:rPr>
              <a:t>War or invasion</a:t>
            </a:r>
          </a:p>
          <a:p>
            <a:pPr lvl="0">
              <a:lnSpc>
                <a:spcPct val="120000"/>
              </a:lnSpc>
            </a:pPr>
            <a:r>
              <a:rPr lang="en-US" sz="1800" dirty="0">
                <a:latin typeface="Roboto" panose="02000000000000000000" pitchFamily="2" charset="0"/>
                <a:ea typeface="Roboto" panose="02000000000000000000" pitchFamily="2" charset="0"/>
              </a:rPr>
              <a:t>Full-time active duty in the armed forces; National Guard; military; naval; or air service; or organized reserve corps of any country or international organization</a:t>
            </a:r>
          </a:p>
          <a:p>
            <a:pPr lvl="0">
              <a:lnSpc>
                <a:spcPct val="120000"/>
              </a:lnSpc>
            </a:pPr>
            <a:r>
              <a:rPr lang="en-US" sz="1800" dirty="0">
                <a:latin typeface="Roboto" panose="02000000000000000000" pitchFamily="2" charset="0"/>
                <a:ea typeface="Roboto" panose="02000000000000000000" pitchFamily="2" charset="0"/>
              </a:rPr>
              <a:t>Sickness, disease, bodily or mental infirmity, bacterial or viral infection, unless otherwise covered by this policy.</a:t>
            </a:r>
          </a:p>
          <a:p>
            <a:pPr lvl="0">
              <a:lnSpc>
                <a:spcPct val="120000"/>
              </a:lnSpc>
            </a:pPr>
            <a:r>
              <a:rPr lang="en-US" sz="1800" dirty="0">
                <a:latin typeface="Roboto" panose="02000000000000000000" pitchFamily="2" charset="0"/>
                <a:ea typeface="Roboto" panose="02000000000000000000" pitchFamily="2" charset="0"/>
              </a:rPr>
              <a:t>Voluntary ingestion of any narcotic or drug, poison gas or fumes, unless prescribed by a physician and taken in accordance with the prescribed dosage.</a:t>
            </a:r>
          </a:p>
          <a:p>
            <a:pPr>
              <a:lnSpc>
                <a:spcPct val="100000"/>
              </a:lnSpc>
            </a:pPr>
            <a:r>
              <a:rPr lang="en-US" sz="1800" dirty="0">
                <a:latin typeface="Roboto" panose="02000000000000000000" pitchFamily="2" charset="0"/>
                <a:ea typeface="Roboto" panose="02000000000000000000" pitchFamily="2" charset="0"/>
              </a:rPr>
              <a:t>Being intoxicated or under the influence of legal recreational marijuana</a:t>
            </a:r>
          </a:p>
          <a:p>
            <a:pPr>
              <a:lnSpc>
                <a:spcPct val="100000"/>
              </a:lnSpc>
            </a:pPr>
            <a:r>
              <a:rPr lang="en-US" sz="1800" dirty="0">
                <a:latin typeface="Roboto" panose="02000000000000000000" pitchFamily="2" charset="0"/>
                <a:ea typeface="Roboto" panose="02000000000000000000" pitchFamily="2" charset="0"/>
              </a:rPr>
              <a:t>Violation or attempted violation of any duly-enacted law or regulation, or other illegal activity</a:t>
            </a:r>
          </a:p>
          <a:p>
            <a:pPr>
              <a:lnSpc>
                <a:spcPct val="100000"/>
              </a:lnSpc>
            </a:pPr>
            <a:r>
              <a:rPr lang="en-US" sz="1800" dirty="0">
                <a:latin typeface="Roboto" panose="02000000000000000000" pitchFamily="2" charset="0"/>
                <a:ea typeface="Roboto" panose="02000000000000000000" pitchFamily="2" charset="0"/>
              </a:rPr>
              <a:t>Any occurrence while the Insured is incarcerated </a:t>
            </a:r>
          </a:p>
          <a:p>
            <a:pPr>
              <a:lnSpc>
                <a:spcPct val="100000"/>
              </a:lnSpc>
            </a:pPr>
            <a:r>
              <a:rPr lang="en-US" sz="1800" dirty="0">
                <a:latin typeface="Roboto" panose="02000000000000000000" pitchFamily="2" charset="0"/>
                <a:ea typeface="Roboto" panose="02000000000000000000" pitchFamily="2" charset="0"/>
              </a:rPr>
              <a:t>Travel restrictions, trade restrictions, economic sanctions, or embargo imposed by the U.S. Government</a:t>
            </a:r>
          </a:p>
          <a:p>
            <a:pPr>
              <a:lnSpc>
                <a:spcPct val="100000"/>
              </a:lnSpc>
            </a:pPr>
            <a:r>
              <a:rPr lang="en-US" sz="1800" dirty="0">
                <a:latin typeface="Roboto" panose="02000000000000000000" pitchFamily="2" charset="0"/>
                <a:ea typeface="Roboto" panose="02000000000000000000" pitchFamily="2" charset="0"/>
              </a:rPr>
              <a:t>Loss related to an epidemic or pandemic</a:t>
            </a:r>
          </a:p>
          <a:p>
            <a:pPr lvl="0">
              <a:lnSpc>
                <a:spcPct val="120000"/>
              </a:lnSpc>
            </a:pPr>
            <a:endParaRPr lang="en-US" sz="1800" dirty="0">
              <a:latin typeface="Roboto" panose="02000000000000000000" pitchFamily="2" charset="0"/>
              <a:ea typeface="Roboto" panose="02000000000000000000" pitchFamily="2" charset="0"/>
            </a:endParaRPr>
          </a:p>
        </p:txBody>
      </p:sp>
      <p:pic>
        <p:nvPicPr>
          <p:cNvPr id="49" name="Graphic 48" descr="Add">
            <a:extLst>
              <a:ext uri="{FF2B5EF4-FFF2-40B4-BE49-F238E27FC236}">
                <a16:creationId xmlns:a16="http://schemas.microsoft.com/office/drawing/2014/main" id="{3F34C7F2-79E3-9A4F-8CF6-041586EECA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54689" y="2791500"/>
            <a:ext cx="322500" cy="322500"/>
          </a:xfrm>
          <a:prstGeom prst="rect">
            <a:avLst/>
          </a:prstGeom>
        </p:spPr>
      </p:pic>
      <p:sp>
        <p:nvSpPr>
          <p:cNvPr id="5" name="Footer Placeholder 4">
            <a:extLst>
              <a:ext uri="{FF2B5EF4-FFF2-40B4-BE49-F238E27FC236}">
                <a16:creationId xmlns:a16="http://schemas.microsoft.com/office/drawing/2014/main" id="{39562B00-8217-94C1-F624-EE390D7400D0}"/>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8" name="Content Placeholder 16">
            <a:extLst>
              <a:ext uri="{FF2B5EF4-FFF2-40B4-BE49-F238E27FC236}">
                <a16:creationId xmlns:a16="http://schemas.microsoft.com/office/drawing/2014/main" id="{8AC8A53B-CB7D-D4B3-8729-F3570B888D57}"/>
              </a:ext>
            </a:extLst>
          </p:cNvPr>
          <p:cNvSpPr txBox="1">
            <a:spLocks/>
          </p:cNvSpPr>
          <p:nvPr/>
        </p:nvSpPr>
        <p:spPr>
          <a:xfrm>
            <a:off x="7015939" y="2280444"/>
            <a:ext cx="4242611" cy="38250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Gill Sans Light" panose="020B0302020104020203"/>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Gill Sans Light" panose="020B0302020104020203"/>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Gill Sans Light" panose="020B0302020104020203"/>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sz="1400" dirty="0">
              <a:latin typeface="Roboto" panose="02000000000000000000" pitchFamily="2" charset="0"/>
              <a:ea typeface="Roboto" panose="02000000000000000000" pitchFamily="2" charset="0"/>
            </a:endParaRPr>
          </a:p>
        </p:txBody>
      </p:sp>
      <p:pic>
        <p:nvPicPr>
          <p:cNvPr id="19" name="Picture 18" descr="A qr code on a white background&#10;&#10;AI-generated content may be incorrect.">
            <a:extLst>
              <a:ext uri="{FF2B5EF4-FFF2-40B4-BE49-F238E27FC236}">
                <a16:creationId xmlns:a16="http://schemas.microsoft.com/office/drawing/2014/main" id="{8F16EBB2-3431-75FE-D060-2B057D0CFDA3}"/>
              </a:ext>
            </a:extLst>
          </p:cNvPr>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10356777" y="5379093"/>
            <a:ext cx="1063023" cy="1078858"/>
          </a:xfrm>
          <a:prstGeom prst="rect">
            <a:avLst/>
          </a:prstGeom>
        </p:spPr>
      </p:pic>
      <p:sp>
        <p:nvSpPr>
          <p:cNvPr id="20" name="TextBox 19">
            <a:extLst>
              <a:ext uri="{FF2B5EF4-FFF2-40B4-BE49-F238E27FC236}">
                <a16:creationId xmlns:a16="http://schemas.microsoft.com/office/drawing/2014/main" id="{D2C07AD2-1340-B69E-3CE3-9AE0D62D4E86}"/>
              </a:ext>
            </a:extLst>
          </p:cNvPr>
          <p:cNvSpPr txBox="1"/>
          <p:nvPr/>
        </p:nvSpPr>
        <p:spPr>
          <a:xfrm>
            <a:off x="6405284" y="5535591"/>
            <a:ext cx="3118165" cy="1200329"/>
          </a:xfrm>
          <a:prstGeom prst="rect">
            <a:avLst/>
          </a:prstGeom>
          <a:noFill/>
        </p:spPr>
        <p:txBody>
          <a:bodyPr wrap="square" rtlCol="0">
            <a:spAutoFit/>
          </a:bodyPr>
          <a:lstStyle/>
          <a:p>
            <a:pPr algn="r"/>
            <a:r>
              <a:rPr lang="en-US" dirty="0">
                <a:latin typeface="Roboto" panose="02000000000000000000" pitchFamily="2" charset="0"/>
                <a:ea typeface="Roboto" panose="02000000000000000000" pitchFamily="2" charset="0"/>
              </a:rPr>
              <a:t>Refer to the full description of coverage for detailed terms and conditions.</a:t>
            </a:r>
          </a:p>
          <a:p>
            <a:pPr algn="r"/>
            <a:endParaRPr lang="en-US" dirty="0"/>
          </a:p>
        </p:txBody>
      </p:sp>
      <p:cxnSp>
        <p:nvCxnSpPr>
          <p:cNvPr id="22" name="Straight Arrow Connector 21">
            <a:extLst>
              <a:ext uri="{FF2B5EF4-FFF2-40B4-BE49-F238E27FC236}">
                <a16:creationId xmlns:a16="http://schemas.microsoft.com/office/drawing/2014/main" id="{B1D944FA-6A30-6F9B-C0D6-2E9960C63DFD}"/>
              </a:ext>
            </a:extLst>
          </p:cNvPr>
          <p:cNvCxnSpPr>
            <a:cxnSpLocks/>
          </p:cNvCxnSpPr>
          <p:nvPr/>
        </p:nvCxnSpPr>
        <p:spPr>
          <a:xfrm>
            <a:off x="9648825" y="5918522"/>
            <a:ext cx="457200" cy="0"/>
          </a:xfrm>
          <a:prstGeom prst="straightConnector1">
            <a:avLst/>
          </a:prstGeom>
          <a:ln w="2540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10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11003-1E82-EF3F-5914-AC5F4670A8D2}"/>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2BF7135E-F566-CB4F-FA02-065AD03080E5}"/>
              </a:ext>
            </a:extLst>
          </p:cNvPr>
          <p:cNvSpPr>
            <a:spLocks noGrp="1"/>
          </p:cNvSpPr>
          <p:nvPr>
            <p:ph type="title"/>
          </p:nvPr>
        </p:nvSpPr>
        <p:spPr>
          <a:xfrm>
            <a:off x="1328737" y="786810"/>
            <a:ext cx="9467600" cy="1395208"/>
          </a:xfrm>
        </p:spPr>
        <p:txBody>
          <a:bodyPr anchor="t"/>
          <a:lstStyle/>
          <a:p>
            <a:r>
              <a:rPr lang="en-US">
                <a:cs typeface="Gill Sans"/>
              </a:rPr>
              <a:t>TRAVEL INSURANCE</a:t>
            </a:r>
          </a:p>
        </p:txBody>
      </p:sp>
      <p:sp>
        <p:nvSpPr>
          <p:cNvPr id="11" name="Text Placeholder 10">
            <a:extLst>
              <a:ext uri="{FF2B5EF4-FFF2-40B4-BE49-F238E27FC236}">
                <a16:creationId xmlns:a16="http://schemas.microsoft.com/office/drawing/2014/main" id="{F7ED961B-A7CC-3EA4-9583-FF789EFDA805}"/>
              </a:ext>
            </a:extLst>
          </p:cNvPr>
          <p:cNvSpPr>
            <a:spLocks noGrp="1"/>
          </p:cNvSpPr>
          <p:nvPr>
            <p:ph type="body" sz="quarter" idx="11"/>
          </p:nvPr>
        </p:nvSpPr>
        <p:spPr>
          <a:xfrm>
            <a:off x="1319043" y="2065229"/>
            <a:ext cx="10151062" cy="3512121"/>
          </a:xfrm>
        </p:spPr>
        <p:txBody>
          <a:bodyPr>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Enhanced travel insurance </a:t>
            </a:r>
            <a:r>
              <a:rPr lang="en-US" sz="2800" dirty="0">
                <a:solidFill>
                  <a:srgbClr val="000000"/>
                </a:solidFill>
                <a:latin typeface="Roboto" panose="02000000000000000000" pitchFamily="2" charset="0"/>
                <a:ea typeface="Roboto" panose="02000000000000000000" pitchFamily="2" charset="0"/>
                <a:cs typeface="+mn-cs"/>
              </a:rPr>
              <a:t>options for single trips or annual coverage, including:</a:t>
            </a:r>
          </a:p>
          <a:p>
            <a:pPr lvl="1">
              <a:lnSpc>
                <a:spcPct val="110000"/>
              </a:lnSpc>
              <a:spcBef>
                <a:spcPts val="1000"/>
              </a:spcBef>
              <a:defRPr/>
            </a:pPr>
            <a:r>
              <a:rPr kumimoji="0" lang="en-US" sz="20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Emergency travel medical expenses </a:t>
            </a:r>
          </a:p>
          <a:p>
            <a:pPr lvl="1">
              <a:lnSpc>
                <a:spcPct val="110000"/>
              </a:lnSpc>
              <a:spcBef>
                <a:spcPts val="1000"/>
              </a:spcBef>
              <a:defRPr/>
            </a:pPr>
            <a:r>
              <a:rPr lang="en-US" sz="2000" dirty="0">
                <a:solidFill>
                  <a:srgbClr val="000000"/>
                </a:solidFill>
                <a:latin typeface="Roboto" panose="02000000000000000000" pitchFamily="2" charset="0"/>
                <a:ea typeface="Roboto" panose="02000000000000000000" pitchFamily="2" charset="0"/>
                <a:cs typeface="+mn-cs"/>
              </a:rPr>
              <a:t>Trip cancellation</a:t>
            </a:r>
          </a:p>
          <a:p>
            <a:pPr lvl="1">
              <a:lnSpc>
                <a:spcPct val="110000"/>
              </a:lnSpc>
              <a:spcBef>
                <a:spcPts val="1000"/>
              </a:spcBef>
              <a:defRPr/>
            </a:pPr>
            <a:r>
              <a:rPr kumimoji="0" lang="en-US" sz="20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Trip delay</a:t>
            </a:r>
          </a:p>
          <a:p>
            <a:pPr lvl="1">
              <a:lnSpc>
                <a:spcPct val="110000"/>
              </a:lnSpc>
              <a:spcBef>
                <a:spcPts val="1000"/>
              </a:spcBef>
              <a:defRPr/>
            </a:pPr>
            <a:r>
              <a:rPr lang="en-US" sz="2000" dirty="0">
                <a:solidFill>
                  <a:srgbClr val="000000"/>
                </a:solidFill>
                <a:latin typeface="Roboto" panose="02000000000000000000" pitchFamily="2" charset="0"/>
                <a:ea typeface="Roboto" panose="02000000000000000000" pitchFamily="2" charset="0"/>
                <a:cs typeface="+mn-cs"/>
              </a:rPr>
              <a:t>Baggage insurance</a:t>
            </a:r>
          </a:p>
          <a:p>
            <a:pPr lvl="1">
              <a:lnSpc>
                <a:spcPct val="110000"/>
              </a:lnSpc>
              <a:spcBef>
                <a:spcPts val="1000"/>
              </a:spcBef>
              <a:defRPr/>
            </a:pPr>
            <a:r>
              <a:rPr kumimoji="0" lang="en-US" sz="20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Missed </a:t>
            </a:r>
            <a:r>
              <a:rPr lang="en-US" sz="2000" dirty="0">
                <a:solidFill>
                  <a:srgbClr val="000000"/>
                </a:solidFill>
                <a:latin typeface="Roboto" panose="02000000000000000000" pitchFamily="2" charset="0"/>
                <a:ea typeface="Roboto" panose="02000000000000000000" pitchFamily="2" charset="0"/>
                <a:cs typeface="+mn-cs"/>
              </a:rPr>
              <a:t>connection</a:t>
            </a:r>
          </a:p>
          <a:p>
            <a:pPr lvl="1">
              <a:lnSpc>
                <a:spcPct val="110000"/>
              </a:lnSpc>
              <a:spcBef>
                <a:spcPts val="1000"/>
              </a:spcBef>
              <a:defRPr/>
            </a:pPr>
            <a:r>
              <a:rPr kumimoji="0" lang="en-US" sz="20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And more. </a:t>
            </a:r>
          </a:p>
        </p:txBody>
      </p:sp>
      <p:sp>
        <p:nvSpPr>
          <p:cNvPr id="3" name="Footer Placeholder 4">
            <a:extLst>
              <a:ext uri="{FF2B5EF4-FFF2-40B4-BE49-F238E27FC236}">
                <a16:creationId xmlns:a16="http://schemas.microsoft.com/office/drawing/2014/main" id="{8C7674E8-81FF-F10A-76F0-190EDF6549F1}"/>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2" name="Text Placeholder 14">
            <a:extLst>
              <a:ext uri="{FF2B5EF4-FFF2-40B4-BE49-F238E27FC236}">
                <a16:creationId xmlns:a16="http://schemas.microsoft.com/office/drawing/2014/main" id="{8204EC3A-49ED-15FE-2778-43803D546D26}"/>
              </a:ext>
            </a:extLst>
          </p:cNvPr>
          <p:cNvSpPr txBox="1">
            <a:spLocks/>
          </p:cNvSpPr>
          <p:nvPr/>
        </p:nvSpPr>
        <p:spPr>
          <a:xfrm>
            <a:off x="1319043" y="1484414"/>
            <a:ext cx="5445858" cy="58081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Gill Sans Light" panose="020B0302020104020203"/>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Gill Sans Light" panose="020B0302020104020203"/>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Gill Sans Light" panose="020B0302020104020203"/>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800" dirty="0"/>
              <a:t>Is Also Available for Purchase</a:t>
            </a:r>
          </a:p>
        </p:txBody>
      </p:sp>
      <p:sp>
        <p:nvSpPr>
          <p:cNvPr id="10" name="TextBox 9">
            <a:extLst>
              <a:ext uri="{FF2B5EF4-FFF2-40B4-BE49-F238E27FC236}">
                <a16:creationId xmlns:a16="http://schemas.microsoft.com/office/drawing/2014/main" id="{29ACDB13-678A-D78E-9912-BEA580A00DCD}"/>
              </a:ext>
            </a:extLst>
          </p:cNvPr>
          <p:cNvSpPr txBox="1"/>
          <p:nvPr/>
        </p:nvSpPr>
        <p:spPr>
          <a:xfrm>
            <a:off x="8140249" y="2909979"/>
            <a:ext cx="2313578" cy="461665"/>
          </a:xfrm>
          <a:prstGeom prst="rect">
            <a:avLst/>
          </a:prstGeom>
          <a:noFill/>
        </p:spPr>
        <p:txBody>
          <a:bodyPr wrap="square" rtlCol="0">
            <a:spAutoFit/>
          </a:bodyPr>
          <a:lstStyle/>
          <a:p>
            <a:pPr algn="ctr"/>
            <a:r>
              <a:rPr lang="en-US" sz="2400" b="1" dirty="0">
                <a:solidFill>
                  <a:srgbClr val="E86B1F"/>
                </a:solidFill>
                <a:latin typeface="Roboto" panose="02000000000000000000" pitchFamily="2" charset="0"/>
                <a:ea typeface="Roboto" panose="02000000000000000000" pitchFamily="2" charset="0"/>
              </a:rPr>
              <a:t>Get a Quote</a:t>
            </a:r>
          </a:p>
        </p:txBody>
      </p:sp>
      <p:sp>
        <p:nvSpPr>
          <p:cNvPr id="12" name="TextBox 11">
            <a:extLst>
              <a:ext uri="{FF2B5EF4-FFF2-40B4-BE49-F238E27FC236}">
                <a16:creationId xmlns:a16="http://schemas.microsoft.com/office/drawing/2014/main" id="{449B78C9-5811-9D46-07DB-F7C95C28C077}"/>
              </a:ext>
            </a:extLst>
          </p:cNvPr>
          <p:cNvSpPr txBox="1"/>
          <p:nvPr/>
        </p:nvSpPr>
        <p:spPr>
          <a:xfrm>
            <a:off x="6846749" y="5177468"/>
            <a:ext cx="5181600" cy="369332"/>
          </a:xfrm>
          <a:prstGeom prst="rect">
            <a:avLst/>
          </a:prstGeom>
          <a:noFill/>
        </p:spPr>
        <p:txBody>
          <a:bodyPr wrap="square" rtlCol="0">
            <a:spAutoFit/>
          </a:bodyPr>
          <a:lstStyle/>
          <a:p>
            <a:r>
              <a:rPr lang="en-US" b="0" i="0" u="none" strike="noStrike" dirty="0">
                <a:solidFill>
                  <a:srgbClr val="273144"/>
                </a:solidFill>
                <a:effectLst/>
                <a:latin typeface="bitly display"/>
                <a:hlinkClick r:id="rId3"/>
              </a:rPr>
              <a:t>https://partner.roamright.com/?agencycode</a:t>
            </a:r>
            <a:r>
              <a:rPr lang="en-US" b="0" i="0" u="none" strike="noStrike">
                <a:solidFill>
                  <a:srgbClr val="273144"/>
                </a:solidFill>
                <a:effectLst/>
                <a:latin typeface="bitly display"/>
                <a:hlinkClick r:id="rId3"/>
              </a:rPr>
              <a:t>=FRVA</a:t>
            </a:r>
            <a:endParaRPr lang="en-US" dirty="0"/>
          </a:p>
        </p:txBody>
      </p:sp>
      <p:pic>
        <p:nvPicPr>
          <p:cNvPr id="15" name="Picture 14">
            <a:extLst>
              <a:ext uri="{FF2B5EF4-FFF2-40B4-BE49-F238E27FC236}">
                <a16:creationId xmlns:a16="http://schemas.microsoft.com/office/drawing/2014/main" id="{3BDADA13-5D21-771B-8D56-1D4D5C4DF59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515988" y="3403885"/>
            <a:ext cx="1562100" cy="1562100"/>
          </a:xfrm>
          <a:prstGeom prst="rect">
            <a:avLst/>
          </a:prstGeom>
        </p:spPr>
      </p:pic>
    </p:spTree>
    <p:extLst>
      <p:ext uri="{BB962C8B-B14F-4D97-AF65-F5344CB8AC3E}">
        <p14:creationId xmlns:p14="http://schemas.microsoft.com/office/powerpoint/2010/main" val="36917331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BF2FA-7E74-4460-C276-00D816BFF500}"/>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69A1B2A7-3CEF-AD5E-1B8F-FDE4091DB1F2}"/>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4C3767F8-3C65-8B85-C501-ABAA3069D333}"/>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C63F76C-A03A-C617-69F2-0A40E80B0FA1}"/>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E958B8E9-97FB-22D7-C5D0-3975A6E32EF5}"/>
              </a:ext>
            </a:extLst>
          </p:cNvPr>
          <p:cNvSpPr>
            <a:spLocks noGrp="1"/>
          </p:cNvSpPr>
          <p:nvPr>
            <p:ph type="title"/>
          </p:nvPr>
        </p:nvSpPr>
        <p:spPr>
          <a:xfrm>
            <a:off x="1328737" y="786810"/>
            <a:ext cx="6132767" cy="1395208"/>
          </a:xfrm>
        </p:spPr>
        <p:txBody>
          <a:bodyPr anchor="t"/>
          <a:lstStyle/>
          <a:p>
            <a:r>
              <a:rPr lang="en-US" dirty="0"/>
              <a:t>Disclosures</a:t>
            </a:r>
          </a:p>
        </p:txBody>
      </p:sp>
      <p:sp>
        <p:nvSpPr>
          <p:cNvPr id="11" name="Text Placeholder 10">
            <a:extLst>
              <a:ext uri="{FF2B5EF4-FFF2-40B4-BE49-F238E27FC236}">
                <a16:creationId xmlns:a16="http://schemas.microsoft.com/office/drawing/2014/main" id="{A440E83E-FC80-AEA6-67E6-E82859C2CBAA}"/>
              </a:ext>
            </a:extLst>
          </p:cNvPr>
          <p:cNvSpPr>
            <a:spLocks noGrp="1"/>
          </p:cNvSpPr>
          <p:nvPr>
            <p:ph type="body" sz="quarter" idx="11"/>
          </p:nvPr>
        </p:nvSpPr>
        <p:spPr>
          <a:xfrm>
            <a:off x="1319043" y="1641766"/>
            <a:ext cx="10349082" cy="5093893"/>
          </a:xfrm>
        </p:spPr>
        <p:txBody>
          <a:bodyPr numCol="1" spcCol="228600">
            <a:noAutofit/>
          </a:bodyPr>
          <a:lstStyle/>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This information is a brief description of the important features of this insurance plan. </a:t>
            </a:r>
          </a:p>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Insurance benefits described herein offered through Family Motor Coach Association (FRVA). Insurance coverage described is underwritten by Arch Insurance Company, NAIC #11150, a member company of Arch Insurance Group Inc. The policy contains reductions, limitations, and termination provisions. Full details of the coverage are contained in the policy. If there are any conflicts between this document and the policy, the policy shall govern. Not all coverages are available in all jurisdictions. </a:t>
            </a:r>
          </a:p>
          <a:p>
            <a:pPr marL="0" marR="0" lvl="0" indent="0" algn="l" defTabSz="914400" rtl="0" eaLnBrk="1" fontAlgn="auto" latinLnBrk="0" hangingPunct="1">
              <a:lnSpc>
                <a:spcPct val="110000"/>
              </a:lnSpc>
              <a:spcBef>
                <a:spcPts val="1000"/>
              </a:spcBef>
              <a:spcAft>
                <a:spcPts val="0"/>
              </a:spcAft>
              <a:buClrTx/>
              <a:buSzTx/>
              <a:buNone/>
              <a:tabLst/>
              <a:defRPr/>
            </a:pPr>
            <a:r>
              <a:rPr lang="en-US" sz="1800" b="1" dirty="0">
                <a:solidFill>
                  <a:srgbClr val="E86B1F"/>
                </a:solidFill>
                <a:latin typeface="Roboto" panose="02000000000000000000" pitchFamily="2" charset="0"/>
                <a:ea typeface="Roboto" panose="02000000000000000000" pitchFamily="2" charset="0"/>
                <a:cs typeface="+mn-cs"/>
              </a:rPr>
              <a:t>*All services must be arranged and provided by our designated emergency travel assistance provider</a:t>
            </a:r>
            <a:r>
              <a:rPr lang="en-US" sz="1800" b="1">
                <a:solidFill>
                  <a:srgbClr val="E86B1F"/>
                </a:solidFill>
                <a:latin typeface="Roboto" panose="02000000000000000000" pitchFamily="2" charset="0"/>
                <a:ea typeface="Roboto" panose="02000000000000000000" pitchFamily="2" charset="0"/>
                <a:cs typeface="+mn-cs"/>
              </a:rPr>
              <a:t>. </a:t>
            </a:r>
            <a:r>
              <a:rPr lang="en-US" sz="1800">
                <a:solidFill>
                  <a:srgbClr val="000000"/>
                </a:solidFill>
                <a:latin typeface="Roboto" panose="02000000000000000000" pitchFamily="2" charset="0"/>
                <a:ea typeface="Roboto" panose="02000000000000000000" pitchFamily="2" charset="0"/>
                <a:cs typeface="+mn-cs"/>
              </a:rPr>
              <a:t>The </a:t>
            </a:r>
            <a:r>
              <a:rPr lang="en-US" sz="1800" dirty="0">
                <a:solidFill>
                  <a:srgbClr val="000000"/>
                </a:solidFill>
                <a:latin typeface="Roboto" panose="02000000000000000000" pitchFamily="2" charset="0"/>
                <a:ea typeface="Roboto" panose="02000000000000000000" pitchFamily="2" charset="0"/>
                <a:cs typeface="+mn-cs"/>
              </a:rPr>
              <a:t>emergency travel assistance services in this brochure are only intended to serve as a general overview of the emergency travel assistance services available. The services available to you may vary from what is listed in this brochure. For a complete description of the services, please contact Arch Insurance Solutions. The designated service provider is not a provider of travel or medical insurance, rather it is a provider of emergency travel assistance services. These services do not replace medical insurance during medical emergencies away from home. </a:t>
            </a:r>
          </a:p>
        </p:txBody>
      </p:sp>
      <p:sp>
        <p:nvSpPr>
          <p:cNvPr id="3" name="Footer Placeholder 4">
            <a:extLst>
              <a:ext uri="{FF2B5EF4-FFF2-40B4-BE49-F238E27FC236}">
                <a16:creationId xmlns:a16="http://schemas.microsoft.com/office/drawing/2014/main" id="{0BB54D79-8851-FA5E-F725-ECE2C1A6C403}"/>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pic>
        <p:nvPicPr>
          <p:cNvPr id="8" name="Picture 7" descr="A qr code on a white background&#10;&#10;AI-generated content may be incorrect.">
            <a:extLst>
              <a:ext uri="{FF2B5EF4-FFF2-40B4-BE49-F238E27FC236}">
                <a16:creationId xmlns:a16="http://schemas.microsoft.com/office/drawing/2014/main" id="{4FB5035A-6DA6-A1C0-EA49-2CA0813F043D}"/>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0172869" y="334665"/>
            <a:ext cx="1063023" cy="1078858"/>
          </a:xfrm>
          <a:prstGeom prst="rect">
            <a:avLst/>
          </a:prstGeom>
        </p:spPr>
      </p:pic>
      <p:cxnSp>
        <p:nvCxnSpPr>
          <p:cNvPr id="10" name="Straight Arrow Connector 9">
            <a:extLst>
              <a:ext uri="{FF2B5EF4-FFF2-40B4-BE49-F238E27FC236}">
                <a16:creationId xmlns:a16="http://schemas.microsoft.com/office/drawing/2014/main" id="{23BA289E-663E-5292-28E6-9C3B6830492A}"/>
              </a:ext>
            </a:extLst>
          </p:cNvPr>
          <p:cNvCxnSpPr>
            <a:cxnSpLocks/>
          </p:cNvCxnSpPr>
          <p:nvPr/>
        </p:nvCxnSpPr>
        <p:spPr>
          <a:xfrm>
            <a:off x="9464917" y="874094"/>
            <a:ext cx="457200" cy="0"/>
          </a:xfrm>
          <a:prstGeom prst="straightConnector1">
            <a:avLst/>
          </a:prstGeom>
          <a:ln w="2540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0DB1147-A9D8-0A56-35E0-8F66F6F08BEC}"/>
              </a:ext>
            </a:extLst>
          </p:cNvPr>
          <p:cNvSpPr txBox="1"/>
          <p:nvPr/>
        </p:nvSpPr>
        <p:spPr>
          <a:xfrm>
            <a:off x="6493584" y="441437"/>
            <a:ext cx="2929128" cy="1200329"/>
          </a:xfrm>
          <a:prstGeom prst="rect">
            <a:avLst/>
          </a:prstGeom>
          <a:noFill/>
        </p:spPr>
        <p:txBody>
          <a:bodyPr wrap="square" rtlCol="0">
            <a:spAutoFit/>
          </a:bodyPr>
          <a:lstStyle/>
          <a:p>
            <a:pPr algn="r"/>
            <a:r>
              <a:rPr lang="en-US" dirty="0">
                <a:latin typeface="Roboto" panose="02000000000000000000" pitchFamily="2" charset="0"/>
                <a:ea typeface="Roboto" panose="02000000000000000000" pitchFamily="2" charset="0"/>
              </a:rPr>
              <a:t>Refer to the full description of coverage for detailed terms and conditions.</a:t>
            </a:r>
          </a:p>
          <a:p>
            <a:pPr algn="r"/>
            <a:endParaRPr lang="en-US" dirty="0"/>
          </a:p>
        </p:txBody>
      </p:sp>
    </p:spTree>
    <p:extLst>
      <p:ext uri="{BB962C8B-B14F-4D97-AF65-F5344CB8AC3E}">
        <p14:creationId xmlns:p14="http://schemas.microsoft.com/office/powerpoint/2010/main" val="14456308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BED8A-3961-066A-403A-BA7EDAF8B9F7}"/>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FA362385-B4FC-5C15-259D-D36C1CC767EC}"/>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235422C3-FD1F-48D8-F57A-223E4E044711}"/>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F42AD99-5CE0-A6A8-6B71-ED18BDEFD910}"/>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D4890788-18D5-5FC8-DB70-432E7947CC0B}"/>
              </a:ext>
            </a:extLst>
          </p:cNvPr>
          <p:cNvSpPr>
            <a:spLocks noGrp="1"/>
          </p:cNvSpPr>
          <p:nvPr>
            <p:ph type="title"/>
          </p:nvPr>
        </p:nvSpPr>
        <p:spPr>
          <a:xfrm>
            <a:off x="1328737" y="786810"/>
            <a:ext cx="6132767" cy="1395208"/>
          </a:xfrm>
        </p:spPr>
        <p:txBody>
          <a:bodyPr anchor="t"/>
          <a:lstStyle/>
          <a:p>
            <a:r>
              <a:rPr lang="en-US" dirty="0"/>
              <a:t>Disclosures</a:t>
            </a:r>
          </a:p>
        </p:txBody>
      </p:sp>
      <p:sp>
        <p:nvSpPr>
          <p:cNvPr id="11" name="Text Placeholder 10">
            <a:extLst>
              <a:ext uri="{FF2B5EF4-FFF2-40B4-BE49-F238E27FC236}">
                <a16:creationId xmlns:a16="http://schemas.microsoft.com/office/drawing/2014/main" id="{57683FAA-9357-E90D-5F21-99F9FFA500AF}"/>
              </a:ext>
            </a:extLst>
          </p:cNvPr>
          <p:cNvSpPr>
            <a:spLocks noGrp="1"/>
          </p:cNvSpPr>
          <p:nvPr>
            <p:ph type="body" sz="quarter" idx="11"/>
          </p:nvPr>
        </p:nvSpPr>
        <p:spPr>
          <a:xfrm>
            <a:off x="1319043" y="1641766"/>
            <a:ext cx="10349082" cy="5093893"/>
          </a:xfrm>
        </p:spPr>
        <p:txBody>
          <a:bodyPr vert="horz" lIns="0" tIns="45720" rIns="91440" bIns="45720" numCol="1" spcCol="228600" rtlCol="0" anchor="t">
            <a:noAutofit/>
          </a:bodyPr>
          <a:lstStyle/>
          <a:p>
            <a:pPr marL="0" indent="0">
              <a:lnSpc>
                <a:spcPct val="110000"/>
              </a:lnSpc>
              <a:buNone/>
              <a:defRPr/>
            </a:pPr>
            <a:r>
              <a:rPr lang="en-US" sz="1800" dirty="0">
                <a:solidFill>
                  <a:srgbClr val="000000"/>
                </a:solidFill>
                <a:latin typeface="Roboto"/>
                <a:ea typeface="Roboto"/>
                <a:cs typeface="Roboto"/>
              </a:rPr>
              <a:t>While emergency travel assistance</a:t>
            </a:r>
            <a:r>
              <a:rPr lang="en-US" sz="1800">
                <a:solidFill>
                  <a:srgbClr val="000000"/>
                </a:solidFill>
                <a:latin typeface="Roboto"/>
                <a:ea typeface="Roboto"/>
                <a:cs typeface="Roboto"/>
              </a:rPr>
              <a:t> services are available in all covered destinations, transportation </a:t>
            </a:r>
            <a:r>
              <a:rPr lang="en-US" sz="1800" dirty="0">
                <a:solidFill>
                  <a:srgbClr val="000000"/>
                </a:solidFill>
                <a:latin typeface="Roboto"/>
                <a:ea typeface="Roboto"/>
                <a:cs typeface="Roboto"/>
              </a:rPr>
              <a:t>response time is directly related to the location/jurisdiction where an event occurs. </a:t>
            </a:r>
          </a:p>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The designated service provider is not responsible for failing to provide services or for delays in the delivery of services caused by strikes or conditions beyond its control, including by way of example and not by limitation, weather conditions, availability of airports, flight conditions, availability of hyperbaric chambers, communications systems, or where rendering of service is limited or prohibited by local law or edict.</a:t>
            </a:r>
          </a:p>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All consulting physicians and attorneys are independent contractors and not under the control of the designated emergency travel assistance service provider or Arch Insurance Company. Neither are responsible or liable for any malpractice committed by professionals rendering services to a member. </a:t>
            </a:r>
          </a:p>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 Emergency travel assistance services are administered and provided by third parties that may not be affiliated with Arch Insurance Company. To the extent these services or any advance payments are not included in the program, covered persons will be responsible for payment.</a:t>
            </a:r>
          </a:p>
        </p:txBody>
      </p:sp>
      <p:sp>
        <p:nvSpPr>
          <p:cNvPr id="3" name="Footer Placeholder 4">
            <a:extLst>
              <a:ext uri="{FF2B5EF4-FFF2-40B4-BE49-F238E27FC236}">
                <a16:creationId xmlns:a16="http://schemas.microsoft.com/office/drawing/2014/main" id="{B8002AFF-6268-E4C6-C13A-A5021F5C08E9}"/>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pic>
        <p:nvPicPr>
          <p:cNvPr id="8" name="Picture 7" descr="A qr code on a white background&#10;&#10;AI-generated content may be incorrect.">
            <a:extLst>
              <a:ext uri="{FF2B5EF4-FFF2-40B4-BE49-F238E27FC236}">
                <a16:creationId xmlns:a16="http://schemas.microsoft.com/office/drawing/2014/main" id="{DEF13FB0-F965-7ABF-85A2-F8214D3C1AF4}"/>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0172869" y="334665"/>
            <a:ext cx="1063023" cy="1078858"/>
          </a:xfrm>
          <a:prstGeom prst="rect">
            <a:avLst/>
          </a:prstGeom>
        </p:spPr>
      </p:pic>
      <p:sp>
        <p:nvSpPr>
          <p:cNvPr id="9" name="TextBox 8">
            <a:extLst>
              <a:ext uri="{FF2B5EF4-FFF2-40B4-BE49-F238E27FC236}">
                <a16:creationId xmlns:a16="http://schemas.microsoft.com/office/drawing/2014/main" id="{A68CB049-763C-346C-82E4-67B5BB2E18E9}"/>
              </a:ext>
            </a:extLst>
          </p:cNvPr>
          <p:cNvSpPr txBox="1"/>
          <p:nvPr/>
        </p:nvSpPr>
        <p:spPr>
          <a:xfrm>
            <a:off x="6493584" y="441437"/>
            <a:ext cx="2929128" cy="1200329"/>
          </a:xfrm>
          <a:prstGeom prst="rect">
            <a:avLst/>
          </a:prstGeom>
          <a:noFill/>
        </p:spPr>
        <p:txBody>
          <a:bodyPr wrap="square" rtlCol="0">
            <a:spAutoFit/>
          </a:bodyPr>
          <a:lstStyle/>
          <a:p>
            <a:pPr algn="r"/>
            <a:r>
              <a:rPr lang="en-US" dirty="0">
                <a:latin typeface="Roboto" panose="02000000000000000000" pitchFamily="2" charset="0"/>
                <a:ea typeface="Roboto" panose="02000000000000000000" pitchFamily="2" charset="0"/>
              </a:rPr>
              <a:t>Refer to the full description of coverage for detailed terms and conditions.</a:t>
            </a:r>
          </a:p>
          <a:p>
            <a:pPr algn="r"/>
            <a:endParaRPr lang="en-US" dirty="0"/>
          </a:p>
        </p:txBody>
      </p:sp>
      <p:cxnSp>
        <p:nvCxnSpPr>
          <p:cNvPr id="10" name="Straight Arrow Connector 9">
            <a:extLst>
              <a:ext uri="{FF2B5EF4-FFF2-40B4-BE49-F238E27FC236}">
                <a16:creationId xmlns:a16="http://schemas.microsoft.com/office/drawing/2014/main" id="{F43AC9C0-892C-6C6C-116F-4288CBF9BB12}"/>
              </a:ext>
            </a:extLst>
          </p:cNvPr>
          <p:cNvCxnSpPr>
            <a:cxnSpLocks/>
          </p:cNvCxnSpPr>
          <p:nvPr/>
        </p:nvCxnSpPr>
        <p:spPr>
          <a:xfrm>
            <a:off x="9464917" y="874094"/>
            <a:ext cx="457200" cy="0"/>
          </a:xfrm>
          <a:prstGeom prst="straightConnector1">
            <a:avLst/>
          </a:prstGeom>
          <a:ln w="2540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0705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12FCB55E-59A0-A24E-82CA-C867595835BD}"/>
              </a:ext>
            </a:extLst>
          </p:cNvPr>
          <p:cNvSpPr>
            <a:spLocks noGrp="1"/>
          </p:cNvSpPr>
          <p:nvPr>
            <p:ph type="title"/>
          </p:nvPr>
        </p:nvSpPr>
        <p:spPr>
          <a:xfrm>
            <a:off x="1328737" y="786810"/>
            <a:ext cx="4767263" cy="1395208"/>
          </a:xfrm>
        </p:spPr>
        <p:txBody>
          <a:bodyPr anchor="t"/>
          <a:lstStyle/>
          <a:p>
            <a:r>
              <a:rPr lang="en-US" dirty="0"/>
              <a:t>WHEN TO CALL</a:t>
            </a:r>
          </a:p>
        </p:txBody>
      </p:sp>
      <p:sp>
        <p:nvSpPr>
          <p:cNvPr id="21" name="Text Placeholder 20">
            <a:extLst>
              <a:ext uri="{FF2B5EF4-FFF2-40B4-BE49-F238E27FC236}">
                <a16:creationId xmlns:a16="http://schemas.microsoft.com/office/drawing/2014/main" id="{AE6AE7FB-4892-5B4E-A7DB-B0F56C1C98F7}"/>
              </a:ext>
            </a:extLst>
          </p:cNvPr>
          <p:cNvSpPr>
            <a:spLocks noGrp="1"/>
          </p:cNvSpPr>
          <p:nvPr>
            <p:ph type="body" sz="quarter" idx="12"/>
          </p:nvPr>
        </p:nvSpPr>
        <p:spPr>
          <a:xfrm>
            <a:off x="1328738" y="1579131"/>
            <a:ext cx="4008437" cy="602887"/>
          </a:xfrm>
        </p:spPr>
        <p:txBody>
          <a:bodyPr anchor="t"/>
          <a:lstStyle/>
          <a:p>
            <a:r>
              <a:rPr lang="en-US" dirty="0"/>
              <a:t>MEDICAL &amp; TRAVEL ASSIST</a:t>
            </a:r>
          </a:p>
        </p:txBody>
      </p:sp>
      <p:sp>
        <p:nvSpPr>
          <p:cNvPr id="11" name="Text Placeholder 10">
            <a:extLst>
              <a:ext uri="{FF2B5EF4-FFF2-40B4-BE49-F238E27FC236}">
                <a16:creationId xmlns:a16="http://schemas.microsoft.com/office/drawing/2014/main" id="{2DDA8123-7ECD-2A44-A629-7F2DB0D01D34}"/>
              </a:ext>
            </a:extLst>
          </p:cNvPr>
          <p:cNvSpPr>
            <a:spLocks noGrp="1"/>
          </p:cNvSpPr>
          <p:nvPr>
            <p:ph type="body" sz="quarter" idx="11"/>
          </p:nvPr>
        </p:nvSpPr>
        <p:spPr>
          <a:xfrm>
            <a:off x="1319043" y="2041451"/>
            <a:ext cx="6476923" cy="3832505"/>
          </a:xfrm>
        </p:spPr>
        <p:txBody>
          <a:bodyPr>
            <a:noAutofit/>
          </a:bodyPr>
          <a:lstStyle/>
          <a:p>
            <a:pPr algn="l">
              <a:lnSpc>
                <a:spcPct val="100000"/>
              </a:lnSpc>
              <a:spcBef>
                <a:spcPts val="1800"/>
              </a:spcBef>
              <a:buFont typeface="Arial" panose="020B0604020202020204" pitchFamily="34" charset="0"/>
              <a:buChar char="•"/>
            </a:pPr>
            <a:r>
              <a:rPr lang="en-US" sz="2800" b="1" i="0" dirty="0">
                <a:solidFill>
                  <a:srgbClr val="E86B1F"/>
                </a:solidFill>
                <a:effectLst/>
                <a:latin typeface="Roboto" panose="02000000000000000000" pitchFamily="2" charset="0"/>
                <a:cs typeface="Calibri" panose="020F0502020204030204" pitchFamily="34" charset="0"/>
              </a:rPr>
              <a:t>Always contact 9-1-1 first </a:t>
            </a:r>
            <a:r>
              <a:rPr lang="en-US" sz="2800" b="0" i="0" dirty="0">
                <a:solidFill>
                  <a:srgbClr val="333333"/>
                </a:solidFill>
                <a:effectLst/>
                <a:latin typeface="Roboto" panose="02000000000000000000" pitchFamily="2" charset="0"/>
                <a:cs typeface="Calibri" panose="020F0502020204030204" pitchFamily="34" charset="0"/>
              </a:rPr>
              <a:t>in any emergency. Then call </a:t>
            </a:r>
            <a:r>
              <a:rPr lang="en-US" sz="2800" b="1" i="0" dirty="0">
                <a:solidFill>
                  <a:srgbClr val="E86B1F"/>
                </a:solidFill>
                <a:effectLst/>
                <a:latin typeface="Roboto" panose="02000000000000000000" pitchFamily="2" charset="0"/>
                <a:cs typeface="Calibri" panose="020F0502020204030204" pitchFamily="34" charset="0"/>
              </a:rPr>
              <a:t>844-289-3442</a:t>
            </a:r>
            <a:r>
              <a:rPr lang="en-US" sz="2800" b="0" i="0" dirty="0">
                <a:solidFill>
                  <a:srgbClr val="333333"/>
                </a:solidFill>
                <a:effectLst/>
                <a:latin typeface="Roboto" panose="02000000000000000000" pitchFamily="2" charset="0"/>
                <a:cs typeface="Calibri" panose="020F0502020204030204" pitchFamily="34" charset="0"/>
              </a:rPr>
              <a:t>.</a:t>
            </a:r>
          </a:p>
          <a:p>
            <a:pPr algn="l">
              <a:lnSpc>
                <a:spcPct val="100000"/>
              </a:lnSpc>
              <a:spcBef>
                <a:spcPts val="1800"/>
              </a:spcBef>
              <a:buFont typeface="Arial" panose="020B0604020202020204" pitchFamily="34" charset="0"/>
              <a:buChar char="•"/>
            </a:pPr>
            <a:r>
              <a:rPr lang="en-US" sz="2800" b="0" i="0" dirty="0">
                <a:solidFill>
                  <a:srgbClr val="333333"/>
                </a:solidFill>
                <a:effectLst/>
                <a:latin typeface="Roboto" panose="02000000000000000000" pitchFamily="2" charset="0"/>
                <a:cs typeface="Calibri" panose="020F0502020204030204" pitchFamily="34" charset="0"/>
              </a:rPr>
              <a:t>Anytime you or your covered family member has been </a:t>
            </a:r>
            <a:r>
              <a:rPr lang="en-US" sz="2800" b="1" i="0" dirty="0">
                <a:solidFill>
                  <a:srgbClr val="E86B1F"/>
                </a:solidFill>
                <a:effectLst/>
                <a:latin typeface="Roboto" panose="02000000000000000000" pitchFamily="2" charset="0"/>
                <a:cs typeface="Calibri" panose="020F0502020204030204" pitchFamily="34" charset="0"/>
              </a:rPr>
              <a:t>admitted as an inpatient</a:t>
            </a:r>
            <a:r>
              <a:rPr lang="en-US" sz="2800" b="0" i="0" dirty="0">
                <a:solidFill>
                  <a:srgbClr val="E86B1F"/>
                </a:solidFill>
                <a:effectLst/>
                <a:latin typeface="Roboto" panose="02000000000000000000" pitchFamily="2" charset="0"/>
                <a:cs typeface="Calibri" panose="020F0502020204030204" pitchFamily="34" charset="0"/>
              </a:rPr>
              <a:t> </a:t>
            </a:r>
            <a:r>
              <a:rPr lang="en-US" sz="2800" b="0" i="0" dirty="0">
                <a:solidFill>
                  <a:srgbClr val="333333"/>
                </a:solidFill>
                <a:effectLst/>
                <a:latin typeface="Roboto" panose="02000000000000000000" pitchFamily="2" charset="0"/>
                <a:cs typeface="Calibri" panose="020F0502020204030204" pitchFamily="34" charset="0"/>
              </a:rPr>
              <a:t>at a hospital, or anytime you feel you may need future assistance with transportation due to a medical situation.</a:t>
            </a:r>
          </a:p>
        </p:txBody>
      </p:sp>
      <p:pic>
        <p:nvPicPr>
          <p:cNvPr id="5" name="Picture Placeholder 4">
            <a:extLst>
              <a:ext uri="{FF2B5EF4-FFF2-40B4-BE49-F238E27FC236}">
                <a16:creationId xmlns:a16="http://schemas.microsoft.com/office/drawing/2014/main" id="{F1AF67EB-A440-4F40-861A-A266D594A0BE}"/>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p:blipFill>
        <p:spPr>
          <a:xfrm>
            <a:off x="7946136" y="0"/>
            <a:ext cx="4245864" cy="6858000"/>
          </a:xfrm>
        </p:spPr>
      </p:pic>
      <p:sp>
        <p:nvSpPr>
          <p:cNvPr id="3" name="Footer Placeholder 4">
            <a:extLst>
              <a:ext uri="{FF2B5EF4-FFF2-40B4-BE49-F238E27FC236}">
                <a16:creationId xmlns:a16="http://schemas.microsoft.com/office/drawing/2014/main" id="{1BF9C9A6-0E3A-757A-2F30-22518B46310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39570679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A1746-A43A-3929-5FF4-F23E764E81EF}"/>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96EA5556-0C6E-CE60-1689-3C57AC3805B8}"/>
              </a:ext>
            </a:extLst>
          </p:cNvPr>
          <p:cNvGrpSpPr/>
          <p:nvPr/>
        </p:nvGrpSpPr>
        <p:grpSpPr>
          <a:xfrm>
            <a:off x="276754" y="5313743"/>
            <a:ext cx="11205093" cy="1464129"/>
            <a:chOff x="276754" y="5313743"/>
            <a:chExt cx="11205093" cy="1464129"/>
          </a:xfrm>
        </p:grpSpPr>
        <p:sp>
          <p:nvSpPr>
            <p:cNvPr id="9" name="Rectangle 8">
              <a:extLst>
                <a:ext uri="{FF2B5EF4-FFF2-40B4-BE49-F238E27FC236}">
                  <a16:creationId xmlns:a16="http://schemas.microsoft.com/office/drawing/2014/main" id="{A8258FB6-1D7C-E56C-6530-86C996EEAD49}"/>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A4C5D4-8E66-75F6-77B0-F7BC28A96923}"/>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72E05635-2E8E-AEDE-B8BA-9CB74A399946}"/>
              </a:ext>
            </a:extLst>
          </p:cNvPr>
          <p:cNvSpPr>
            <a:spLocks noGrp="1"/>
          </p:cNvSpPr>
          <p:nvPr>
            <p:ph type="title"/>
          </p:nvPr>
        </p:nvSpPr>
        <p:spPr>
          <a:xfrm>
            <a:off x="1328737" y="786810"/>
            <a:ext cx="6132767" cy="1395208"/>
          </a:xfrm>
        </p:spPr>
        <p:txBody>
          <a:bodyPr anchor="t"/>
          <a:lstStyle/>
          <a:p>
            <a:r>
              <a:rPr lang="en-US" dirty="0"/>
              <a:t>More info</a:t>
            </a:r>
          </a:p>
        </p:txBody>
      </p:sp>
      <p:sp>
        <p:nvSpPr>
          <p:cNvPr id="11" name="Text Placeholder 10">
            <a:extLst>
              <a:ext uri="{FF2B5EF4-FFF2-40B4-BE49-F238E27FC236}">
                <a16:creationId xmlns:a16="http://schemas.microsoft.com/office/drawing/2014/main" id="{4448B5BC-F19C-C4D7-26D9-0D8E1DBC0091}"/>
              </a:ext>
            </a:extLst>
          </p:cNvPr>
          <p:cNvSpPr>
            <a:spLocks noGrp="1"/>
          </p:cNvSpPr>
          <p:nvPr>
            <p:ph type="body" sz="quarter" idx="11"/>
          </p:nvPr>
        </p:nvSpPr>
        <p:spPr>
          <a:xfrm>
            <a:off x="1314980" y="2538128"/>
            <a:ext cx="7975684" cy="594830"/>
          </a:xfrm>
        </p:spPr>
        <p:txBody>
          <a:bodyPr>
            <a:noAutofit/>
          </a:bodyPr>
          <a:lstStyle/>
          <a:p>
            <a:pPr marL="0" marR="0" lvl="0" indent="0" algn="l" defTabSz="914400" rtl="0" eaLnBrk="1" fontAlgn="auto" latinLnBrk="0" hangingPunct="1">
              <a:lnSpc>
                <a:spcPct val="110000"/>
              </a:lnSpc>
              <a:spcBef>
                <a:spcPts val="1000"/>
              </a:spcBef>
              <a:spcAft>
                <a:spcPts val="0"/>
              </a:spcAft>
              <a:buClrTx/>
              <a:buSzTx/>
              <a:buNone/>
              <a:tabLst/>
              <a:defRPr/>
            </a:pPr>
            <a:r>
              <a:rPr kumimoji="0" lang="en-US" sz="2800" b="1" i="0" u="none" strike="noStrike" kern="1200" cap="none" spc="0" normalizeH="0" baseline="0" noProof="0" dirty="0">
                <a:ln>
                  <a:noFill/>
                </a:ln>
                <a:solidFill>
                  <a:srgbClr val="E86B1F"/>
                </a:solidFill>
                <a:effectLst/>
                <a:uLnTx/>
                <a:uFillTx/>
                <a:latin typeface="Roboto" panose="02000000000000000000" pitchFamily="2" charset="0"/>
                <a:ea typeface="Roboto" panose="02000000000000000000" pitchFamily="2" charset="0"/>
                <a:cs typeface="+mn-cs"/>
              </a:rPr>
              <a:t>https://www.frva.com/medical-and-travel-assist</a:t>
            </a:r>
            <a:endParaRPr kumimoji="0" lang="en-US" sz="2400" b="1" i="0" u="none" strike="noStrike" kern="1200" cap="none" spc="0" normalizeH="0" baseline="0" noProof="0" dirty="0">
              <a:ln>
                <a:noFill/>
              </a:ln>
              <a:solidFill>
                <a:srgbClr val="E86B1F"/>
              </a:solidFill>
              <a:effectLst/>
              <a:uLnTx/>
              <a:uFillTx/>
              <a:latin typeface="Roboto" panose="02000000000000000000" pitchFamily="2" charset="0"/>
              <a:ea typeface="Roboto" panose="02000000000000000000" pitchFamily="2" charset="0"/>
              <a:cs typeface="+mn-cs"/>
            </a:endParaRPr>
          </a:p>
        </p:txBody>
      </p:sp>
      <p:sp>
        <p:nvSpPr>
          <p:cNvPr id="3" name="Footer Placeholder 4">
            <a:extLst>
              <a:ext uri="{FF2B5EF4-FFF2-40B4-BE49-F238E27FC236}">
                <a16:creationId xmlns:a16="http://schemas.microsoft.com/office/drawing/2014/main" id="{8F430184-4F17-8023-6ADA-640AC71189F9}"/>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4" name="TextBox 3">
            <a:extLst>
              <a:ext uri="{FF2B5EF4-FFF2-40B4-BE49-F238E27FC236}">
                <a16:creationId xmlns:a16="http://schemas.microsoft.com/office/drawing/2014/main" id="{0122DBAA-7A9F-B9F9-48BA-589938014CD6}"/>
              </a:ext>
            </a:extLst>
          </p:cNvPr>
          <p:cNvSpPr txBox="1"/>
          <p:nvPr/>
        </p:nvSpPr>
        <p:spPr>
          <a:xfrm>
            <a:off x="1233497" y="1340377"/>
            <a:ext cx="7663289" cy="1346522"/>
          </a:xfrm>
          <a:prstGeom prst="rect">
            <a:avLst/>
          </a:prstGeom>
          <a:noFill/>
        </p:spPr>
        <p:txBody>
          <a:bodyPr wrap="square" rtlCol="0">
            <a:spAutoFit/>
          </a:bodyPr>
          <a:lstStyle/>
          <a:p>
            <a:pPr marL="0" lvl="0" indent="0">
              <a:lnSpc>
                <a:spcPct val="125000"/>
              </a:lnSpc>
            </a:pPr>
            <a:endParaRPr lang="en-US" b="1" i="1" dirty="0">
              <a:solidFill>
                <a:schemeClr val="tx2"/>
              </a:solidFill>
              <a:latin typeface="Roboto" panose="02000000000000000000" pitchFamily="2" charset="0"/>
              <a:cs typeface="Calibri" panose="020F0502020204030204" pitchFamily="34" charset="0"/>
            </a:endParaRPr>
          </a:p>
          <a:p>
            <a:pPr marL="0" lvl="0" indent="0">
              <a:lnSpc>
                <a:spcPct val="125000"/>
              </a:lnSpc>
            </a:pPr>
            <a:r>
              <a:rPr lang="en-US" sz="2800" b="1" dirty="0">
                <a:solidFill>
                  <a:schemeClr val="tx2"/>
                </a:solidFill>
                <a:latin typeface="Roboto" panose="02000000000000000000" pitchFamily="2" charset="0"/>
                <a:cs typeface="Calibri" panose="020F0502020204030204" pitchFamily="34" charset="0"/>
              </a:rPr>
              <a:t>FRVA Medical &amp; Travel Assist Website </a:t>
            </a:r>
            <a:r>
              <a:rPr lang="en-US" sz="2800" dirty="0">
                <a:solidFill>
                  <a:schemeClr val="tx2"/>
                </a:solidFill>
                <a:latin typeface="Roboto" panose="02000000000000000000" pitchFamily="2" charset="0"/>
                <a:cs typeface="Calibri" panose="020F0502020204030204" pitchFamily="34" charset="0"/>
                <a:sym typeface="Wingdings" panose="05000000000000000000" pitchFamily="2" charset="2"/>
              </a:rPr>
              <a:t></a:t>
            </a:r>
            <a:endParaRPr lang="en-US" sz="2800" dirty="0">
              <a:solidFill>
                <a:schemeClr val="tx2"/>
              </a:solidFill>
              <a:latin typeface="Roboto" panose="02000000000000000000" pitchFamily="2" charset="0"/>
              <a:cs typeface="Calibri" panose="020F0502020204030204" pitchFamily="34" charset="0"/>
            </a:endParaRPr>
          </a:p>
          <a:p>
            <a:endParaRPr lang="en-US" sz="2400" dirty="0">
              <a:solidFill>
                <a:schemeClr val="tx2"/>
              </a:solidFill>
              <a:latin typeface="Roboto" panose="02000000000000000000" pitchFamily="2" charset="0"/>
              <a:cs typeface="Calibri" panose="020F0502020204030204" pitchFamily="34" charset="0"/>
            </a:endParaRPr>
          </a:p>
        </p:txBody>
      </p:sp>
      <p:pic>
        <p:nvPicPr>
          <p:cNvPr id="5" name="Picture 4">
            <a:extLst>
              <a:ext uri="{FF2B5EF4-FFF2-40B4-BE49-F238E27FC236}">
                <a16:creationId xmlns:a16="http://schemas.microsoft.com/office/drawing/2014/main" id="{DC9BC537-FC28-0A20-052F-40ED5378C69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08229" y="1484414"/>
            <a:ext cx="906873" cy="906873"/>
          </a:xfrm>
          <a:prstGeom prst="rect">
            <a:avLst/>
          </a:prstGeom>
        </p:spPr>
      </p:pic>
      <p:sp>
        <p:nvSpPr>
          <p:cNvPr id="7" name="TextBox 6">
            <a:extLst>
              <a:ext uri="{FF2B5EF4-FFF2-40B4-BE49-F238E27FC236}">
                <a16:creationId xmlns:a16="http://schemas.microsoft.com/office/drawing/2014/main" id="{9408F536-DEA0-1777-B2AF-A7669C188FD4}"/>
              </a:ext>
            </a:extLst>
          </p:cNvPr>
          <p:cNvSpPr txBox="1"/>
          <p:nvPr/>
        </p:nvSpPr>
        <p:spPr>
          <a:xfrm>
            <a:off x="1314980" y="3725622"/>
            <a:ext cx="7781604" cy="586058"/>
          </a:xfrm>
          <a:prstGeom prst="rect">
            <a:avLst/>
          </a:prstGeom>
          <a:noFill/>
        </p:spPr>
        <p:txBody>
          <a:bodyPr wrap="square" rtlCol="0">
            <a:spAutoFit/>
          </a:bodyPr>
          <a:lstStyle/>
          <a:p>
            <a:pPr marL="0" lvl="0" indent="0">
              <a:lnSpc>
                <a:spcPct val="125000"/>
              </a:lnSpc>
            </a:pPr>
            <a:r>
              <a:rPr lang="en-US" sz="2800" b="1" dirty="0">
                <a:solidFill>
                  <a:schemeClr val="tx2"/>
                </a:solidFill>
                <a:latin typeface="Roboto" panose="02000000000000000000" pitchFamily="2" charset="0"/>
                <a:cs typeface="Calibri" panose="020F0502020204030204" pitchFamily="34" charset="0"/>
              </a:rPr>
              <a:t>Visit our booth this week during exhibit hours.</a:t>
            </a:r>
            <a:endParaRPr lang="en-US" sz="2800" dirty="0">
              <a:solidFill>
                <a:schemeClr val="tx2"/>
              </a:solidFill>
              <a:latin typeface="Roboto" panose="02000000000000000000" pitchFamily="2" charset="0"/>
              <a:cs typeface="Calibri" panose="020F0502020204030204" pitchFamily="34" charset="0"/>
            </a:endParaRPr>
          </a:p>
        </p:txBody>
      </p:sp>
      <p:sp>
        <p:nvSpPr>
          <p:cNvPr id="8" name="TextBox 7">
            <a:extLst>
              <a:ext uri="{FF2B5EF4-FFF2-40B4-BE49-F238E27FC236}">
                <a16:creationId xmlns:a16="http://schemas.microsoft.com/office/drawing/2014/main" id="{1D8AA50B-A6F1-D240-CC6F-0DBBCE3929A4}"/>
              </a:ext>
            </a:extLst>
          </p:cNvPr>
          <p:cNvSpPr txBox="1"/>
          <p:nvPr/>
        </p:nvSpPr>
        <p:spPr>
          <a:xfrm>
            <a:off x="1314980" y="5294259"/>
            <a:ext cx="8070924" cy="586058"/>
          </a:xfrm>
          <a:prstGeom prst="rect">
            <a:avLst/>
          </a:prstGeom>
          <a:noFill/>
        </p:spPr>
        <p:txBody>
          <a:bodyPr wrap="square" rtlCol="0">
            <a:spAutoFit/>
          </a:bodyPr>
          <a:lstStyle/>
          <a:p>
            <a:pPr marL="0" lvl="0" indent="0">
              <a:lnSpc>
                <a:spcPct val="125000"/>
              </a:lnSpc>
            </a:pPr>
            <a:r>
              <a:rPr lang="en-US" sz="2800" b="1" dirty="0">
                <a:solidFill>
                  <a:schemeClr val="tx2"/>
                </a:solidFill>
                <a:latin typeface="Roboto" panose="02000000000000000000" pitchFamily="2" charset="0"/>
                <a:cs typeface="Calibri" panose="020F0502020204030204" pitchFamily="34" charset="0"/>
              </a:rPr>
              <a:t>For questions, contact FRVA Membership: </a:t>
            </a:r>
          </a:p>
        </p:txBody>
      </p:sp>
      <p:sp>
        <p:nvSpPr>
          <p:cNvPr id="12" name="Text Placeholder 10">
            <a:extLst>
              <a:ext uri="{FF2B5EF4-FFF2-40B4-BE49-F238E27FC236}">
                <a16:creationId xmlns:a16="http://schemas.microsoft.com/office/drawing/2014/main" id="{4FF6CE01-23D1-B8F3-DFDB-2F70EBD49257}"/>
              </a:ext>
            </a:extLst>
          </p:cNvPr>
          <p:cNvSpPr txBox="1">
            <a:spLocks/>
          </p:cNvSpPr>
          <p:nvPr/>
        </p:nvSpPr>
        <p:spPr>
          <a:xfrm>
            <a:off x="1410220" y="5931322"/>
            <a:ext cx="7975684" cy="594830"/>
          </a:xfrm>
          <a:prstGeom prst="rect">
            <a:avLst/>
          </a:prstGeom>
        </p:spPr>
        <p:txBody>
          <a:bodyPr vert="horz" lIns="0" tIns="45720" rIns="91440" bIns="45720" rtlCol="0">
            <a:noAutofit/>
          </a:bodyPr>
          <a:lstStyle>
            <a:lvl1pPr marL="228600" indent="-228600" algn="l" defTabSz="914400" rtl="0" eaLnBrk="1" latinLnBrk="0" hangingPunct="1">
              <a:lnSpc>
                <a:spcPct val="150000"/>
              </a:lnSpc>
              <a:spcBef>
                <a:spcPts val="1000"/>
              </a:spcBef>
              <a:buFont typeface="Arial" panose="020B0604020202020204" pitchFamily="34" charset="0"/>
              <a:buChar char="•"/>
              <a:defRPr sz="1600" b="0" i="0" kern="1200" spc="0">
                <a:solidFill>
                  <a:schemeClr val="tx2"/>
                </a:solidFill>
                <a:latin typeface="+mn-lt"/>
                <a:ea typeface="+mn-ea"/>
                <a:cs typeface="Gill Sans Light" panose="020B0302020104020203"/>
              </a:defRPr>
            </a:lvl1pPr>
            <a:lvl2pPr marL="685800" indent="-228600" algn="l" defTabSz="914400" rtl="0" eaLnBrk="1" latinLnBrk="0" hangingPunct="1">
              <a:lnSpc>
                <a:spcPct val="150000"/>
              </a:lnSpc>
              <a:spcBef>
                <a:spcPts val="500"/>
              </a:spcBef>
              <a:buFont typeface="Arial" panose="020B0604020202020204" pitchFamily="34" charset="0"/>
              <a:buChar char="•"/>
              <a:defRPr sz="1400" b="0" i="0" kern="1200" spc="0">
                <a:solidFill>
                  <a:schemeClr val="tx2"/>
                </a:solidFill>
                <a:latin typeface="+mn-lt"/>
                <a:ea typeface="+mn-ea"/>
                <a:cs typeface="Gill Sans Light" panose="020B0302020104020203"/>
              </a:defRPr>
            </a:lvl2pPr>
            <a:lvl3pPr marL="1143000" indent="-228600" algn="l" defTabSz="914400" rtl="0" eaLnBrk="1" latinLnBrk="0" hangingPunct="1">
              <a:lnSpc>
                <a:spcPct val="150000"/>
              </a:lnSpc>
              <a:spcBef>
                <a:spcPts val="500"/>
              </a:spcBef>
              <a:buFont typeface="Arial" panose="020B0604020202020204" pitchFamily="34" charset="0"/>
              <a:buChar char="•"/>
              <a:defRPr sz="1200" b="0" i="0" kern="1200" spc="0">
                <a:solidFill>
                  <a:schemeClr val="tx2"/>
                </a:solidFill>
                <a:latin typeface="+mn-lt"/>
                <a:ea typeface="+mn-ea"/>
                <a:cs typeface="Gill Sans Light" panose="020B0302020104020203"/>
              </a:defRPr>
            </a:lvl3pPr>
            <a:lvl4pPr marL="1600200" indent="-228600" algn="l" defTabSz="914400" rtl="0" eaLnBrk="1" latinLnBrk="0" hangingPunct="1">
              <a:lnSpc>
                <a:spcPct val="150000"/>
              </a:lnSpc>
              <a:spcBef>
                <a:spcPts val="500"/>
              </a:spcBef>
              <a:buFont typeface="Arial" panose="020B0604020202020204" pitchFamily="34" charset="0"/>
              <a:buChar char="•"/>
              <a:defRPr sz="1100" b="0" i="0" kern="1200" spc="0">
                <a:solidFill>
                  <a:schemeClr val="tx2"/>
                </a:solidFill>
                <a:latin typeface="+mn-lt"/>
                <a:ea typeface="+mn-ea"/>
                <a:cs typeface="Gill Sans Light" panose="020B0302020104020203"/>
              </a:defRPr>
            </a:lvl4pPr>
            <a:lvl5pPr marL="2057400" indent="-228600" algn="l" defTabSz="914400" rtl="0" eaLnBrk="1" latinLnBrk="0" hangingPunct="1">
              <a:lnSpc>
                <a:spcPct val="150000"/>
              </a:lnSpc>
              <a:spcBef>
                <a:spcPts val="500"/>
              </a:spcBef>
              <a:buFont typeface="Arial" panose="020B0604020202020204" pitchFamily="34" charset="0"/>
              <a:buChar char="•"/>
              <a:defRPr sz="1100" b="0" i="0" kern="1200" spc="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defRPr/>
            </a:pPr>
            <a:r>
              <a:rPr lang="en-US" sz="2800" b="1" dirty="0">
                <a:solidFill>
                  <a:srgbClr val="E86B1F"/>
                </a:solidFill>
                <a:latin typeface="Roboto" panose="02000000000000000000" pitchFamily="2" charset="0"/>
                <a:ea typeface="Roboto" panose="02000000000000000000" pitchFamily="2" charset="0"/>
                <a:cs typeface="+mn-cs"/>
              </a:rPr>
              <a:t>1-800-543-3622</a:t>
            </a:r>
            <a:endParaRPr lang="en-US" sz="2400" b="1" dirty="0">
              <a:solidFill>
                <a:srgbClr val="E86B1F"/>
              </a:solidFill>
              <a:latin typeface="Roboto" panose="02000000000000000000" pitchFamily="2" charset="0"/>
              <a:ea typeface="Roboto" panose="02000000000000000000" pitchFamily="2" charset="0"/>
              <a:cs typeface="+mn-cs"/>
            </a:endParaRPr>
          </a:p>
        </p:txBody>
      </p:sp>
      <p:sp>
        <p:nvSpPr>
          <p:cNvPr id="13" name="Text Placeholder 10">
            <a:extLst>
              <a:ext uri="{FF2B5EF4-FFF2-40B4-BE49-F238E27FC236}">
                <a16:creationId xmlns:a16="http://schemas.microsoft.com/office/drawing/2014/main" id="{A3CA3143-5144-DECF-1588-57754CD0827E}"/>
              </a:ext>
            </a:extLst>
          </p:cNvPr>
          <p:cNvSpPr txBox="1">
            <a:spLocks/>
          </p:cNvSpPr>
          <p:nvPr/>
        </p:nvSpPr>
        <p:spPr>
          <a:xfrm>
            <a:off x="1398382" y="4366449"/>
            <a:ext cx="7975684" cy="594830"/>
          </a:xfrm>
          <a:prstGeom prst="rect">
            <a:avLst/>
          </a:prstGeom>
        </p:spPr>
        <p:txBody>
          <a:bodyPr vert="horz" lIns="0" tIns="45720" rIns="91440" bIns="45720" rtlCol="0">
            <a:noAutofit/>
          </a:bodyPr>
          <a:lstStyle>
            <a:lvl1pPr marL="228600" indent="-228600" algn="l" defTabSz="914400" rtl="0" eaLnBrk="1" latinLnBrk="0" hangingPunct="1">
              <a:lnSpc>
                <a:spcPct val="150000"/>
              </a:lnSpc>
              <a:spcBef>
                <a:spcPts val="1000"/>
              </a:spcBef>
              <a:buFont typeface="Arial" panose="020B0604020202020204" pitchFamily="34" charset="0"/>
              <a:buChar char="•"/>
              <a:defRPr sz="1600" b="0" i="0" kern="1200" spc="0">
                <a:solidFill>
                  <a:schemeClr val="tx2"/>
                </a:solidFill>
                <a:latin typeface="+mn-lt"/>
                <a:ea typeface="+mn-ea"/>
                <a:cs typeface="Gill Sans Light" panose="020B0302020104020203"/>
              </a:defRPr>
            </a:lvl1pPr>
            <a:lvl2pPr marL="685800" indent="-228600" algn="l" defTabSz="914400" rtl="0" eaLnBrk="1" latinLnBrk="0" hangingPunct="1">
              <a:lnSpc>
                <a:spcPct val="150000"/>
              </a:lnSpc>
              <a:spcBef>
                <a:spcPts val="500"/>
              </a:spcBef>
              <a:buFont typeface="Arial" panose="020B0604020202020204" pitchFamily="34" charset="0"/>
              <a:buChar char="•"/>
              <a:defRPr sz="1400" b="0" i="0" kern="1200" spc="0">
                <a:solidFill>
                  <a:schemeClr val="tx2"/>
                </a:solidFill>
                <a:latin typeface="+mn-lt"/>
                <a:ea typeface="+mn-ea"/>
                <a:cs typeface="Gill Sans Light" panose="020B0302020104020203"/>
              </a:defRPr>
            </a:lvl2pPr>
            <a:lvl3pPr marL="1143000" indent="-228600" algn="l" defTabSz="914400" rtl="0" eaLnBrk="1" latinLnBrk="0" hangingPunct="1">
              <a:lnSpc>
                <a:spcPct val="150000"/>
              </a:lnSpc>
              <a:spcBef>
                <a:spcPts val="500"/>
              </a:spcBef>
              <a:buFont typeface="Arial" panose="020B0604020202020204" pitchFamily="34" charset="0"/>
              <a:buChar char="•"/>
              <a:defRPr sz="1200" b="0" i="0" kern="1200" spc="0">
                <a:solidFill>
                  <a:schemeClr val="tx2"/>
                </a:solidFill>
                <a:latin typeface="+mn-lt"/>
                <a:ea typeface="+mn-ea"/>
                <a:cs typeface="Gill Sans Light" panose="020B0302020104020203"/>
              </a:defRPr>
            </a:lvl3pPr>
            <a:lvl4pPr marL="1600200" indent="-228600" algn="l" defTabSz="914400" rtl="0" eaLnBrk="1" latinLnBrk="0" hangingPunct="1">
              <a:lnSpc>
                <a:spcPct val="150000"/>
              </a:lnSpc>
              <a:spcBef>
                <a:spcPts val="500"/>
              </a:spcBef>
              <a:buFont typeface="Arial" panose="020B0604020202020204" pitchFamily="34" charset="0"/>
              <a:buChar char="•"/>
              <a:defRPr sz="1100" b="0" i="0" kern="1200" spc="0">
                <a:solidFill>
                  <a:schemeClr val="tx2"/>
                </a:solidFill>
                <a:latin typeface="+mn-lt"/>
                <a:ea typeface="+mn-ea"/>
                <a:cs typeface="Gill Sans Light" panose="020B0302020104020203"/>
              </a:defRPr>
            </a:lvl4pPr>
            <a:lvl5pPr marL="2057400" indent="-228600" algn="l" defTabSz="914400" rtl="0" eaLnBrk="1" latinLnBrk="0" hangingPunct="1">
              <a:lnSpc>
                <a:spcPct val="150000"/>
              </a:lnSpc>
              <a:spcBef>
                <a:spcPts val="500"/>
              </a:spcBef>
              <a:buFont typeface="Arial" panose="020B0604020202020204" pitchFamily="34" charset="0"/>
              <a:buChar char="•"/>
              <a:defRPr sz="1100" b="0" i="0" kern="1200" spc="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defRPr/>
            </a:pPr>
            <a:r>
              <a:rPr lang="en-US" sz="2800" b="1">
                <a:solidFill>
                  <a:srgbClr val="E86B1F"/>
                </a:solidFill>
                <a:latin typeface="Roboto" panose="02000000000000000000" pitchFamily="2" charset="0"/>
                <a:ea typeface="Roboto" panose="02000000000000000000" pitchFamily="2" charset="0"/>
                <a:cs typeface="+mn-cs"/>
              </a:rPr>
              <a:t>Booth #518</a:t>
            </a:r>
            <a:endParaRPr lang="en-US" sz="2400" b="1" dirty="0">
              <a:solidFill>
                <a:srgbClr val="E86B1F"/>
              </a:solidFill>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615171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DFE6B-8A0A-90A3-0AC0-DCFCBEC9020F}"/>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4BF3E9BB-9C0F-BF65-6031-D9854B5EF3F8}"/>
              </a:ext>
            </a:extLst>
          </p:cNvPr>
          <p:cNvSpPr>
            <a:spLocks noGrp="1"/>
          </p:cNvSpPr>
          <p:nvPr>
            <p:ph type="title"/>
          </p:nvPr>
        </p:nvSpPr>
        <p:spPr>
          <a:xfrm>
            <a:off x="1328736" y="786810"/>
            <a:ext cx="10590361" cy="688339"/>
          </a:xfrm>
        </p:spPr>
        <p:txBody>
          <a:bodyPr anchor="t">
            <a:normAutofit fontScale="90000"/>
          </a:bodyPr>
          <a:lstStyle/>
          <a:p>
            <a:r>
              <a:rPr lang="en-US" dirty="0"/>
              <a:t>Have This Info Ready</a:t>
            </a:r>
          </a:p>
        </p:txBody>
      </p:sp>
      <p:sp>
        <p:nvSpPr>
          <p:cNvPr id="21" name="Text Placeholder 20">
            <a:extLst>
              <a:ext uri="{FF2B5EF4-FFF2-40B4-BE49-F238E27FC236}">
                <a16:creationId xmlns:a16="http://schemas.microsoft.com/office/drawing/2014/main" id="{AD276997-629A-FCA7-C56D-E5154B9DCF0B}"/>
              </a:ext>
            </a:extLst>
          </p:cNvPr>
          <p:cNvSpPr>
            <a:spLocks noGrp="1"/>
          </p:cNvSpPr>
          <p:nvPr>
            <p:ph type="body" sz="quarter" idx="12"/>
          </p:nvPr>
        </p:nvSpPr>
        <p:spPr>
          <a:xfrm>
            <a:off x="1328738" y="1579131"/>
            <a:ext cx="7336797" cy="602887"/>
          </a:xfrm>
        </p:spPr>
        <p:txBody>
          <a:bodyPr anchor="t"/>
          <a:lstStyle/>
          <a:p>
            <a:r>
              <a:rPr lang="en-US" dirty="0"/>
              <a:t>WHEN YOU CALL, YOU MAY BE ASKED FOR:</a:t>
            </a:r>
          </a:p>
        </p:txBody>
      </p:sp>
      <p:sp>
        <p:nvSpPr>
          <p:cNvPr id="11" name="Text Placeholder 10">
            <a:extLst>
              <a:ext uri="{FF2B5EF4-FFF2-40B4-BE49-F238E27FC236}">
                <a16:creationId xmlns:a16="http://schemas.microsoft.com/office/drawing/2014/main" id="{976C08AB-4846-D801-93A5-2D25BD2A2E07}"/>
              </a:ext>
            </a:extLst>
          </p:cNvPr>
          <p:cNvSpPr>
            <a:spLocks noGrp="1"/>
          </p:cNvSpPr>
          <p:nvPr>
            <p:ph type="body" sz="quarter" idx="11"/>
          </p:nvPr>
        </p:nvSpPr>
        <p:spPr>
          <a:xfrm>
            <a:off x="1366576" y="2016687"/>
            <a:ext cx="10209539" cy="3832505"/>
          </a:xfrm>
        </p:spPr>
        <p:txBody>
          <a:bodyPr>
            <a:noAutofit/>
          </a:bodyPr>
          <a:lstStyle/>
          <a:p>
            <a:pPr>
              <a:lnSpc>
                <a:spcPct val="100000"/>
              </a:lnSpc>
              <a:spcBef>
                <a:spcPts val="1800"/>
              </a:spcBef>
            </a:pPr>
            <a:r>
              <a:rPr lang="en-US" sz="2800" dirty="0">
                <a:latin typeface="Roboto" panose="02000000000000000000" pitchFamily="2" charset="0"/>
                <a:cs typeface="Calibri" panose="020F0502020204030204" pitchFamily="34" charset="0"/>
              </a:rPr>
              <a:t>Name of caller, phone number, relationship to FRVA member</a:t>
            </a:r>
          </a:p>
          <a:p>
            <a:pPr>
              <a:lnSpc>
                <a:spcPct val="100000"/>
              </a:lnSpc>
              <a:spcBef>
                <a:spcPts val="1800"/>
              </a:spcBef>
            </a:pPr>
            <a:r>
              <a:rPr lang="en-US" sz="2800" dirty="0">
                <a:latin typeface="Roboto" panose="02000000000000000000" pitchFamily="2" charset="0"/>
                <a:cs typeface="Calibri" panose="020F0502020204030204" pitchFamily="34" charset="0"/>
              </a:rPr>
              <a:t>FRVA member name, age, sex, and policy number (F-number) and a description of their condition</a:t>
            </a:r>
          </a:p>
          <a:p>
            <a:pPr>
              <a:lnSpc>
                <a:spcPct val="100000"/>
              </a:lnSpc>
              <a:spcBef>
                <a:spcPts val="1800"/>
              </a:spcBef>
            </a:pPr>
            <a:r>
              <a:rPr lang="en-US" sz="2800" dirty="0">
                <a:latin typeface="Roboto" panose="02000000000000000000" pitchFamily="2" charset="0"/>
                <a:cs typeface="Calibri" panose="020F0502020204030204" pitchFamily="34" charset="0"/>
              </a:rPr>
              <a:t>Name, location, and telephone number of the hospital and treating physician </a:t>
            </a:r>
          </a:p>
          <a:p>
            <a:pPr>
              <a:lnSpc>
                <a:spcPct val="100000"/>
              </a:lnSpc>
              <a:spcBef>
                <a:spcPts val="1800"/>
              </a:spcBef>
            </a:pPr>
            <a:r>
              <a:rPr lang="en-US" sz="2800" dirty="0">
                <a:latin typeface="Roboto" panose="02000000000000000000" pitchFamily="2" charset="0"/>
                <a:cs typeface="Calibri" panose="020F0502020204030204" pitchFamily="34" charset="0"/>
              </a:rPr>
              <a:t>Health insurance information</a:t>
            </a:r>
          </a:p>
          <a:p>
            <a:pPr>
              <a:lnSpc>
                <a:spcPct val="100000"/>
              </a:lnSpc>
              <a:spcBef>
                <a:spcPts val="1800"/>
              </a:spcBef>
            </a:pPr>
            <a:r>
              <a:rPr lang="en-US" sz="2800" dirty="0">
                <a:latin typeface="Roboto" panose="02000000000000000000" pitchFamily="2" charset="0"/>
                <a:cs typeface="Calibri" panose="020F0502020204030204" pitchFamily="34" charset="0"/>
              </a:rPr>
              <a:t>Automobile insurance information (if a car accident)</a:t>
            </a:r>
          </a:p>
        </p:txBody>
      </p:sp>
      <p:sp>
        <p:nvSpPr>
          <p:cNvPr id="3" name="Footer Placeholder 4">
            <a:extLst>
              <a:ext uri="{FF2B5EF4-FFF2-40B4-BE49-F238E27FC236}">
                <a16:creationId xmlns:a16="http://schemas.microsoft.com/office/drawing/2014/main" id="{223C54FB-65B1-2AED-A909-8543D7638DA7}"/>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2" name="TextBox 1">
            <a:extLst>
              <a:ext uri="{FF2B5EF4-FFF2-40B4-BE49-F238E27FC236}">
                <a16:creationId xmlns:a16="http://schemas.microsoft.com/office/drawing/2014/main" id="{A0916BAB-976E-F699-E301-D1E0F9FF8F90}"/>
              </a:ext>
            </a:extLst>
          </p:cNvPr>
          <p:cNvSpPr txBox="1"/>
          <p:nvPr/>
        </p:nvSpPr>
        <p:spPr>
          <a:xfrm>
            <a:off x="7754080" y="371240"/>
            <a:ext cx="2941162" cy="1438855"/>
          </a:xfrm>
          <a:prstGeom prst="rect">
            <a:avLst/>
          </a:prstGeom>
          <a:noFill/>
        </p:spPr>
        <p:txBody>
          <a:bodyPr wrap="square" rtlCol="0">
            <a:spAutoFit/>
          </a:bodyPr>
          <a:lstStyle/>
          <a:p>
            <a:pPr marL="0" lvl="0" indent="0">
              <a:lnSpc>
                <a:spcPct val="125000"/>
              </a:lnSpc>
            </a:pPr>
            <a:endParaRPr lang="en-US" sz="1400" b="1" dirty="0">
              <a:solidFill>
                <a:schemeClr val="tx2"/>
              </a:solidFill>
              <a:latin typeface="Roboto" panose="02000000000000000000" pitchFamily="2" charset="0"/>
              <a:cs typeface="Calibri" panose="020F0502020204030204" pitchFamily="34" charset="0"/>
            </a:endParaRPr>
          </a:p>
          <a:p>
            <a:pPr marL="0" lvl="0" indent="0">
              <a:lnSpc>
                <a:spcPct val="125000"/>
              </a:lnSpc>
            </a:pPr>
            <a:r>
              <a:rPr lang="en-US" sz="2000" b="1" dirty="0">
                <a:solidFill>
                  <a:schemeClr val="tx2"/>
                </a:solidFill>
                <a:latin typeface="Roboto" panose="02000000000000000000" pitchFamily="2" charset="0"/>
                <a:cs typeface="Calibri" panose="020F0502020204030204" pitchFamily="34" charset="0"/>
              </a:rPr>
              <a:t>Scan to Download your Assistance Card </a:t>
            </a:r>
            <a:r>
              <a:rPr lang="en-US" sz="2000" dirty="0">
                <a:solidFill>
                  <a:schemeClr val="tx2"/>
                </a:solidFill>
                <a:latin typeface="Roboto" panose="02000000000000000000" pitchFamily="2" charset="0"/>
                <a:cs typeface="Calibri" panose="020F0502020204030204" pitchFamily="34" charset="0"/>
                <a:sym typeface="Wingdings" panose="05000000000000000000" pitchFamily="2" charset="2"/>
              </a:rPr>
              <a:t></a:t>
            </a:r>
            <a:endParaRPr lang="en-US" sz="2000" dirty="0">
              <a:solidFill>
                <a:schemeClr val="tx2"/>
              </a:solidFill>
              <a:latin typeface="Roboto" panose="02000000000000000000" pitchFamily="2" charset="0"/>
              <a:cs typeface="Calibri" panose="020F0502020204030204" pitchFamily="34" charset="0"/>
            </a:endParaRPr>
          </a:p>
          <a:p>
            <a:endParaRPr lang="en-US" dirty="0">
              <a:solidFill>
                <a:schemeClr val="tx2"/>
              </a:solidFill>
              <a:latin typeface="Roboto" panose="02000000000000000000" pitchFamily="2" charset="0"/>
              <a:cs typeface="Calibri" panose="020F0502020204030204" pitchFamily="34" charset="0"/>
            </a:endParaRPr>
          </a:p>
        </p:txBody>
      </p:sp>
      <p:pic>
        <p:nvPicPr>
          <p:cNvPr id="5" name="Picture 4" descr="A qr code on a white background&#10;&#10;AI-generated content may be incorrect.">
            <a:extLst>
              <a:ext uri="{FF2B5EF4-FFF2-40B4-BE49-F238E27FC236}">
                <a16:creationId xmlns:a16="http://schemas.microsoft.com/office/drawing/2014/main" id="{23F85C74-9FDA-D016-B875-AF6E07B0F767}"/>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0695242" y="371240"/>
            <a:ext cx="1223855" cy="1257218"/>
          </a:xfrm>
          <a:prstGeom prst="rect">
            <a:avLst/>
          </a:prstGeom>
        </p:spPr>
      </p:pic>
      <p:sp>
        <p:nvSpPr>
          <p:cNvPr id="4" name="Rectangle: Rounded Corners 3">
            <a:extLst>
              <a:ext uri="{FF2B5EF4-FFF2-40B4-BE49-F238E27FC236}">
                <a16:creationId xmlns:a16="http://schemas.microsoft.com/office/drawing/2014/main" id="{73169D44-878D-033F-6A0D-9EC4CD40E376}"/>
              </a:ext>
            </a:extLst>
          </p:cNvPr>
          <p:cNvSpPr/>
          <p:nvPr/>
        </p:nvSpPr>
        <p:spPr>
          <a:xfrm>
            <a:off x="7607431" y="-150828"/>
            <a:ext cx="4675695" cy="1960924"/>
          </a:xfrm>
          <a:prstGeom prst="roundRect">
            <a:avLst>
              <a:gd name="adj" fmla="val 4649"/>
            </a:avLst>
          </a:prstGeom>
          <a:noFill/>
          <a:ln w="28575">
            <a:solidFill>
              <a:srgbClr val="E86B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2780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28AB8-C1CA-FEA5-3389-8A992266F78D}"/>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3F6EDA24-E7AE-908C-74E5-465FCF4183CD}"/>
              </a:ext>
            </a:extLst>
          </p:cNvPr>
          <p:cNvSpPr>
            <a:spLocks noGrp="1"/>
          </p:cNvSpPr>
          <p:nvPr>
            <p:ph type="title"/>
          </p:nvPr>
        </p:nvSpPr>
        <p:spPr>
          <a:xfrm>
            <a:off x="1328737" y="786810"/>
            <a:ext cx="8013226" cy="1395208"/>
          </a:xfrm>
        </p:spPr>
        <p:txBody>
          <a:bodyPr anchor="t"/>
          <a:lstStyle/>
          <a:p>
            <a:r>
              <a:rPr lang="en-US" dirty="0"/>
              <a:t>WHEN ARE YOU COVERED?</a:t>
            </a:r>
          </a:p>
        </p:txBody>
      </p:sp>
      <p:sp>
        <p:nvSpPr>
          <p:cNvPr id="11" name="Text Placeholder 10">
            <a:extLst>
              <a:ext uri="{FF2B5EF4-FFF2-40B4-BE49-F238E27FC236}">
                <a16:creationId xmlns:a16="http://schemas.microsoft.com/office/drawing/2014/main" id="{24312140-7157-924B-9757-82B3D456F9F3}"/>
              </a:ext>
            </a:extLst>
          </p:cNvPr>
          <p:cNvSpPr>
            <a:spLocks noGrp="1"/>
          </p:cNvSpPr>
          <p:nvPr>
            <p:ph type="body" sz="quarter" idx="11"/>
          </p:nvPr>
        </p:nvSpPr>
        <p:spPr>
          <a:xfrm>
            <a:off x="1328737" y="1808252"/>
            <a:ext cx="10275925" cy="3832505"/>
          </a:xfrm>
        </p:spPr>
        <p:txBody>
          <a:bodyPr>
            <a:noAutofit/>
          </a:bodyPr>
          <a:lstStyle/>
          <a:p>
            <a:pPr marL="228600" marR="0" lvl="0" indent="-228600" algn="l" defTabSz="914400" rtl="0" eaLnBrk="1" fontAlgn="auto" latinLnBrk="0" hangingPunct="1">
              <a:lnSpc>
                <a:spcPct val="110000"/>
              </a:lnSpc>
              <a:spcBef>
                <a:spcPts val="18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When you are </a:t>
            </a:r>
            <a:r>
              <a:rPr kumimoji="0" lang="en-US" sz="3200" b="1" i="0" u="none" strike="noStrike" kern="1200" cap="none" spc="0" normalizeH="0" baseline="0" noProof="0" dirty="0">
                <a:ln>
                  <a:noFill/>
                </a:ln>
                <a:solidFill>
                  <a:srgbClr val="E86B1F"/>
                </a:solidFill>
                <a:effectLst/>
                <a:uLnTx/>
                <a:uFillTx/>
                <a:latin typeface="Roboto" panose="02000000000000000000" pitchFamily="2" charset="0"/>
                <a:ea typeface="Roboto" panose="02000000000000000000" pitchFamily="2" charset="0"/>
                <a:cs typeface="+mn-cs"/>
              </a:rPr>
              <a:t>on a trip</a:t>
            </a:r>
            <a:r>
              <a:rPr kumimoji="0" lang="en-US" sz="3200" i="0" u="none" strike="noStrike" kern="1200" cap="none" spc="0" normalizeH="0" baseline="0" noProof="0" dirty="0">
                <a:ln>
                  <a:noFill/>
                </a:ln>
                <a:effectLst/>
                <a:uLnTx/>
                <a:uFillTx/>
                <a:latin typeface="Roboto" panose="02000000000000000000" pitchFamily="2" charset="0"/>
                <a:ea typeface="Roboto" panose="02000000000000000000" pitchFamily="2" charset="0"/>
                <a:cs typeface="+mn-cs"/>
              </a:rPr>
              <a:t>, and</a:t>
            </a:r>
          </a:p>
          <a:p>
            <a:pPr marL="228600" marR="0" lvl="0" indent="-228600" algn="l" defTabSz="914400" rtl="0" eaLnBrk="1" fontAlgn="auto" latinLnBrk="0" hangingPunct="1">
              <a:lnSpc>
                <a:spcPct val="110000"/>
              </a:lnSpc>
              <a:spcBef>
                <a:spcPts val="180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E86B1F"/>
                </a:solidFill>
                <a:effectLst/>
                <a:uLnTx/>
                <a:uFillTx/>
                <a:latin typeface="Roboto" panose="02000000000000000000" pitchFamily="2" charset="0"/>
                <a:ea typeface="Roboto" panose="02000000000000000000" pitchFamily="2" charset="0"/>
                <a:cs typeface="+mn-cs"/>
              </a:rPr>
              <a:t>Are at least 75 miles away from home </a:t>
            </a: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(unless your primary residence is your RV) </a:t>
            </a:r>
          </a:p>
          <a:p>
            <a:pPr marL="228600" marR="0" lvl="0" indent="-228600" algn="l" defTabSz="914400" rtl="0" eaLnBrk="1" fontAlgn="auto" latinLnBrk="0" hangingPunct="1">
              <a:lnSpc>
                <a:spcPct val="110000"/>
              </a:lnSpc>
              <a:spcBef>
                <a:spcPts val="18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Are traveling in the </a:t>
            </a:r>
            <a:r>
              <a:rPr lang="en-US" sz="3200" b="1" dirty="0">
                <a:solidFill>
                  <a:srgbClr val="E86B1F"/>
                </a:solidFill>
                <a:latin typeface="Roboto" panose="02000000000000000000" pitchFamily="2" charset="0"/>
                <a:ea typeface="Roboto" panose="02000000000000000000" pitchFamily="2" charset="0"/>
                <a:cs typeface="+mn-cs"/>
              </a:rPr>
              <a:t>United States, Mexico, or Canada</a:t>
            </a:r>
            <a:r>
              <a:rPr lang="en-US" sz="3200" dirty="0">
                <a:solidFill>
                  <a:srgbClr val="000000"/>
                </a:solidFill>
                <a:latin typeface="Roboto" panose="02000000000000000000" pitchFamily="2" charset="0"/>
                <a:ea typeface="Roboto" panose="02000000000000000000" pitchFamily="2" charset="0"/>
                <a:cs typeface="+mn-cs"/>
              </a:rPr>
              <a:t> in an RV or automobile that you own. </a:t>
            </a:r>
            <a:endParaRPr kumimoji="0" lang="en-US" sz="2400" b="0" i="0" u="none" strike="noStrike" kern="1200" cap="none" spc="0" normalizeH="0" baseline="30000" noProof="0" dirty="0">
              <a:ln>
                <a:noFill/>
              </a:ln>
              <a:solidFill>
                <a:srgbClr val="000000"/>
              </a:solidFill>
              <a:effectLst/>
              <a:uLnTx/>
              <a:uFillTx/>
              <a:latin typeface="Roboto" panose="02000000000000000000" pitchFamily="2" charset="0"/>
              <a:ea typeface="Roboto" panose="02000000000000000000" pitchFamily="2" charset="0"/>
              <a:cs typeface="+mn-cs"/>
            </a:endParaRPr>
          </a:p>
        </p:txBody>
      </p:sp>
      <p:sp>
        <p:nvSpPr>
          <p:cNvPr id="3" name="Footer Placeholder 4">
            <a:extLst>
              <a:ext uri="{FF2B5EF4-FFF2-40B4-BE49-F238E27FC236}">
                <a16:creationId xmlns:a16="http://schemas.microsoft.com/office/drawing/2014/main" id="{AED806BB-0EAE-F10E-3D8F-2F4A4473BE5C}"/>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1172636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081BD-D636-0664-72B8-D1773F2CA5CC}"/>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756AE3D4-C138-383F-CA06-748DBAE27510}"/>
              </a:ext>
            </a:extLst>
          </p:cNvPr>
          <p:cNvSpPr>
            <a:spLocks noGrp="1"/>
          </p:cNvSpPr>
          <p:nvPr>
            <p:ph type="title"/>
          </p:nvPr>
        </p:nvSpPr>
        <p:spPr>
          <a:xfrm>
            <a:off x="1328737" y="786810"/>
            <a:ext cx="6132767" cy="1395208"/>
          </a:xfrm>
        </p:spPr>
        <p:txBody>
          <a:bodyPr anchor="t"/>
          <a:lstStyle/>
          <a:p>
            <a:r>
              <a:rPr lang="en-US" dirty="0"/>
              <a:t>WHO IS COVERED?</a:t>
            </a:r>
          </a:p>
        </p:txBody>
      </p:sp>
      <p:sp>
        <p:nvSpPr>
          <p:cNvPr id="11" name="Text Placeholder 10">
            <a:extLst>
              <a:ext uri="{FF2B5EF4-FFF2-40B4-BE49-F238E27FC236}">
                <a16:creationId xmlns:a16="http://schemas.microsoft.com/office/drawing/2014/main" id="{35630CAD-D15F-8DB9-6AD0-47AF1D129438}"/>
              </a:ext>
            </a:extLst>
          </p:cNvPr>
          <p:cNvSpPr>
            <a:spLocks noGrp="1"/>
          </p:cNvSpPr>
          <p:nvPr>
            <p:ph type="body" sz="quarter" idx="11"/>
          </p:nvPr>
        </p:nvSpPr>
        <p:spPr>
          <a:xfrm>
            <a:off x="1319044" y="2108491"/>
            <a:ext cx="9910430" cy="3832505"/>
          </a:xfrm>
        </p:spPr>
        <p:txBody>
          <a:bodyPr vert="horz" lIns="0" tIns="45720" rIns="91440" bIns="45720" numCol="2" rtlCol="0" anchor="t">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Charter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Full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Life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Full Lifetime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Pathfinder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Emeritus / Family Associate Members</a:t>
            </a:r>
          </a:p>
          <a:p>
            <a:pPr>
              <a:lnSpc>
                <a:spcPct val="110000"/>
              </a:lnSpc>
              <a:defRPr/>
            </a:pPr>
            <a:r>
              <a:rPr kumimoji="0" lang="en-US" sz="3200" b="0" i="0" u="none" strike="noStrike" kern="1200" cap="none" spc="0" normalizeH="0" baseline="0" noProof="0" dirty="0">
                <a:ln>
                  <a:noFill/>
                </a:ln>
                <a:solidFill>
                  <a:srgbClr val="000000"/>
                </a:solidFill>
                <a:effectLst/>
                <a:uLnTx/>
                <a:uFillTx/>
                <a:latin typeface="Roboto"/>
                <a:ea typeface="Roboto"/>
                <a:cs typeface="Roboto"/>
              </a:rPr>
              <a:t>And Dependents when traveling</a:t>
            </a:r>
            <a:r>
              <a:rPr lang="en-US" sz="3200" dirty="0">
                <a:solidFill>
                  <a:srgbClr val="000000"/>
                </a:solidFill>
                <a:latin typeface="Roboto"/>
                <a:ea typeface="Roboto"/>
                <a:cs typeface="Roboto"/>
              </a:rPr>
              <a:t> with an Insured</a:t>
            </a:r>
            <a:endParaRPr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Roboto"/>
            </a:endParaRPr>
          </a:p>
        </p:txBody>
      </p:sp>
      <p:sp>
        <p:nvSpPr>
          <p:cNvPr id="3" name="Footer Placeholder 4">
            <a:extLst>
              <a:ext uri="{FF2B5EF4-FFF2-40B4-BE49-F238E27FC236}">
                <a16:creationId xmlns:a16="http://schemas.microsoft.com/office/drawing/2014/main" id="{7D6BBFBC-8805-3BD9-9ABE-9084F7B805D8}"/>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282259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C70F9-D612-7E71-8622-42B4BF295844}"/>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74FE9627-E60B-E859-9A88-C75DE1AC7304}"/>
              </a:ext>
            </a:extLst>
          </p:cNvPr>
          <p:cNvSpPr>
            <a:spLocks noGrp="1"/>
          </p:cNvSpPr>
          <p:nvPr>
            <p:ph type="title"/>
          </p:nvPr>
        </p:nvSpPr>
        <p:spPr>
          <a:xfrm>
            <a:off x="1318154" y="786810"/>
            <a:ext cx="11016424" cy="1426958"/>
          </a:xfrm>
        </p:spPr>
        <p:txBody>
          <a:bodyPr anchor="t">
            <a:normAutofit/>
          </a:bodyPr>
          <a:lstStyle/>
          <a:p>
            <a:r>
              <a:rPr lang="en-US" sz="3600" dirty="0">
                <a:cs typeface="Gill Sans"/>
              </a:rPr>
              <a:t>EMERGENCY Travel assistance benefits</a:t>
            </a:r>
            <a:r>
              <a:rPr lang="en-US" sz="3600" baseline="30000" dirty="0">
                <a:cs typeface="Gill Sans"/>
              </a:rPr>
              <a:t>*</a:t>
            </a:r>
          </a:p>
        </p:txBody>
      </p:sp>
      <p:sp>
        <p:nvSpPr>
          <p:cNvPr id="11" name="Text Placeholder 10">
            <a:extLst>
              <a:ext uri="{FF2B5EF4-FFF2-40B4-BE49-F238E27FC236}">
                <a16:creationId xmlns:a16="http://schemas.microsoft.com/office/drawing/2014/main" id="{22A42DE4-5308-F681-770A-57F5C1237404}"/>
              </a:ext>
            </a:extLst>
          </p:cNvPr>
          <p:cNvSpPr>
            <a:spLocks noGrp="1"/>
          </p:cNvSpPr>
          <p:nvPr>
            <p:ph type="body" sz="quarter" idx="11"/>
          </p:nvPr>
        </p:nvSpPr>
        <p:spPr>
          <a:xfrm>
            <a:off x="1319043" y="1685054"/>
            <a:ext cx="10253831" cy="2072984"/>
          </a:xfrm>
        </p:spPr>
        <p:txBody>
          <a:bodyPr>
            <a:noAutofit/>
          </a:bodyPr>
          <a:lstStyle/>
          <a:p>
            <a:pPr marL="0" indent="0">
              <a:lnSpc>
                <a:spcPct val="125000"/>
              </a:lnSpc>
              <a:spcAft>
                <a:spcPts val="600"/>
              </a:spcAft>
              <a:buSzPct val="100000"/>
              <a:buNone/>
            </a:pPr>
            <a:r>
              <a:rPr lang="en-US" sz="2000" dirty="0">
                <a:latin typeface="Roboto" panose="02000000000000000000" pitchFamily="2" charset="0"/>
                <a:ea typeface="Roboto" panose="02000000000000000000" pitchFamily="2" charset="0"/>
              </a:rPr>
              <a:t>Must be approved and arranged by our travel assistance provider.</a:t>
            </a:r>
          </a:p>
        </p:txBody>
      </p:sp>
      <p:sp>
        <p:nvSpPr>
          <p:cNvPr id="3" name="Footer Placeholder 4">
            <a:extLst>
              <a:ext uri="{FF2B5EF4-FFF2-40B4-BE49-F238E27FC236}">
                <a16:creationId xmlns:a16="http://schemas.microsoft.com/office/drawing/2014/main" id="{CF525F10-1D06-687A-A8E6-5F95537A88EA}"/>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4" name="TextBox 13">
            <a:extLst>
              <a:ext uri="{FF2B5EF4-FFF2-40B4-BE49-F238E27FC236}">
                <a16:creationId xmlns:a16="http://schemas.microsoft.com/office/drawing/2014/main" id="{2AF85085-EE7A-79AD-4127-50251C0A7BE8}"/>
              </a:ext>
            </a:extLst>
          </p:cNvPr>
          <p:cNvSpPr txBox="1"/>
          <p:nvPr/>
        </p:nvSpPr>
        <p:spPr>
          <a:xfrm>
            <a:off x="1341982" y="3067905"/>
            <a:ext cx="9847634" cy="3801041"/>
          </a:xfrm>
          <a:prstGeom prst="rect">
            <a:avLst/>
          </a:prstGeom>
          <a:noFill/>
        </p:spPr>
        <p:txBody>
          <a:bodyPr wrap="square" numCol="2">
            <a:spAutoFit/>
          </a:bodyPr>
          <a:lstStyle/>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Emergency Medical Evacuation</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Medically Necessary Repatriation</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Emergency Reunion</a:t>
            </a:r>
            <a:br>
              <a:rPr lang="en-US" sz="2800" dirty="0">
                <a:latin typeface="Roboto" panose="02000000000000000000" pitchFamily="2" charset="0"/>
                <a:ea typeface="Roboto" panose="02000000000000000000" pitchFamily="2" charset="0"/>
              </a:rPr>
            </a:br>
            <a:br>
              <a:rPr lang="en-US" sz="2800" dirty="0">
                <a:latin typeface="Roboto" panose="02000000000000000000" pitchFamily="2" charset="0"/>
                <a:ea typeface="Roboto" panose="02000000000000000000" pitchFamily="2" charset="0"/>
              </a:rPr>
            </a:br>
            <a:endParaRPr lang="en-US" sz="2800" dirty="0">
              <a:latin typeface="Roboto" panose="02000000000000000000" pitchFamily="2" charset="0"/>
              <a:ea typeface="Roboto" panose="02000000000000000000" pitchFamily="2" charset="0"/>
            </a:endParaRP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Return of Vehicle</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Return of Pets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Return of Dependent Children</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Return of Mortal Remains</a:t>
            </a:r>
          </a:p>
          <a:p>
            <a:pPr marL="285750" indent="-285750">
              <a:spcAft>
                <a:spcPts val="1800"/>
              </a:spcAft>
              <a:buSzPct val="100000"/>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p:txBody>
      </p:sp>
      <p:sp>
        <p:nvSpPr>
          <p:cNvPr id="15" name="TextBox 14">
            <a:extLst>
              <a:ext uri="{FF2B5EF4-FFF2-40B4-BE49-F238E27FC236}">
                <a16:creationId xmlns:a16="http://schemas.microsoft.com/office/drawing/2014/main" id="{204102F4-A776-73B5-AF1F-23407802FFC2}"/>
              </a:ext>
            </a:extLst>
          </p:cNvPr>
          <p:cNvSpPr txBox="1"/>
          <p:nvPr/>
        </p:nvSpPr>
        <p:spPr>
          <a:xfrm>
            <a:off x="3184461" y="6204188"/>
            <a:ext cx="6162675" cy="369332"/>
          </a:xfrm>
          <a:prstGeom prst="rect">
            <a:avLst/>
          </a:prstGeom>
          <a:noFill/>
        </p:spPr>
        <p:txBody>
          <a:bodyPr wrap="square" rtlCol="0">
            <a:spAutoFit/>
          </a:bodyPr>
          <a:lstStyle/>
          <a:p>
            <a:r>
              <a:rPr lang="en-US" dirty="0">
                <a:latin typeface="Roboto" panose="02000000000000000000" pitchFamily="2" charset="0"/>
                <a:ea typeface="Roboto" panose="02000000000000000000" pitchFamily="2" charset="0"/>
              </a:rPr>
              <a:t>*Please refer to the Disclosure slides in this presentation.</a:t>
            </a:r>
          </a:p>
        </p:txBody>
      </p:sp>
      <p:sp>
        <p:nvSpPr>
          <p:cNvPr id="4" name="TextBox 3">
            <a:extLst>
              <a:ext uri="{FF2B5EF4-FFF2-40B4-BE49-F238E27FC236}">
                <a16:creationId xmlns:a16="http://schemas.microsoft.com/office/drawing/2014/main" id="{083306FA-B0AE-B5D1-9ED6-A85C51DB552D}"/>
              </a:ext>
            </a:extLst>
          </p:cNvPr>
          <p:cNvSpPr txBox="1"/>
          <p:nvPr/>
        </p:nvSpPr>
        <p:spPr>
          <a:xfrm>
            <a:off x="1341982" y="2215278"/>
            <a:ext cx="10230892" cy="727122"/>
          </a:xfrm>
          <a:prstGeom prst="rect">
            <a:avLst/>
          </a:prstGeom>
          <a:noFill/>
        </p:spPr>
        <p:txBody>
          <a:bodyPr wrap="square">
            <a:spAutoFit/>
          </a:bodyPr>
          <a:lstStyle/>
          <a:p>
            <a:pPr>
              <a:lnSpc>
                <a:spcPct val="125000"/>
              </a:lnSpc>
              <a:spcAft>
                <a:spcPts val="600"/>
              </a:spcAft>
              <a:buSzPct val="100000"/>
            </a:pPr>
            <a:r>
              <a:rPr lang="en-US" sz="3600" b="1" dirty="0">
                <a:solidFill>
                  <a:srgbClr val="E86B1F"/>
                </a:solidFill>
                <a:latin typeface="Roboto" panose="02000000000000000000" pitchFamily="2" charset="0"/>
                <a:ea typeface="Roboto" panose="02000000000000000000" pitchFamily="2" charset="0"/>
              </a:rPr>
              <a:t>Emergency Transportation Arrangements</a:t>
            </a:r>
          </a:p>
        </p:txBody>
      </p:sp>
    </p:spTree>
    <p:extLst>
      <p:ext uri="{BB962C8B-B14F-4D97-AF65-F5344CB8AC3E}">
        <p14:creationId xmlns:p14="http://schemas.microsoft.com/office/powerpoint/2010/main" val="600193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57203-8658-4466-2777-71312EFFDBA1}"/>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F14FAE19-4741-AB40-C7AE-F6C233111953}"/>
              </a:ext>
            </a:extLst>
          </p:cNvPr>
          <p:cNvSpPr>
            <a:spLocks noGrp="1"/>
          </p:cNvSpPr>
          <p:nvPr>
            <p:ph type="title"/>
          </p:nvPr>
        </p:nvSpPr>
        <p:spPr>
          <a:xfrm>
            <a:off x="1328737" y="786810"/>
            <a:ext cx="10540175" cy="1395208"/>
          </a:xfrm>
        </p:spPr>
        <p:txBody>
          <a:bodyPr anchor="t">
            <a:normAutofit/>
          </a:bodyPr>
          <a:lstStyle/>
          <a:p>
            <a:r>
              <a:rPr lang="en-US" sz="3200" baseline="30000" dirty="0"/>
              <a:t>EMERGENCY travel assistance benefits</a:t>
            </a:r>
            <a:r>
              <a:rPr lang="en-US" sz="2000" baseline="30000" dirty="0"/>
              <a:t>*</a:t>
            </a:r>
          </a:p>
        </p:txBody>
      </p:sp>
      <p:sp>
        <p:nvSpPr>
          <p:cNvPr id="11" name="Text Placeholder 10">
            <a:extLst>
              <a:ext uri="{FF2B5EF4-FFF2-40B4-BE49-F238E27FC236}">
                <a16:creationId xmlns:a16="http://schemas.microsoft.com/office/drawing/2014/main" id="{B819900F-0E05-9E7C-08F9-F34B8C509AFC}"/>
              </a:ext>
            </a:extLst>
          </p:cNvPr>
          <p:cNvSpPr>
            <a:spLocks noGrp="1"/>
          </p:cNvSpPr>
          <p:nvPr>
            <p:ph type="body" sz="quarter" idx="11"/>
          </p:nvPr>
        </p:nvSpPr>
        <p:spPr>
          <a:xfrm>
            <a:off x="1319043" y="1685054"/>
            <a:ext cx="10253831" cy="2072984"/>
          </a:xfrm>
        </p:spPr>
        <p:txBody>
          <a:bodyPr>
            <a:noAutofit/>
          </a:bodyPr>
          <a:lstStyle/>
          <a:p>
            <a:pPr marL="0" indent="0">
              <a:lnSpc>
                <a:spcPct val="125000"/>
              </a:lnSpc>
              <a:spcAft>
                <a:spcPts val="600"/>
              </a:spcAft>
              <a:buSzPct val="100000"/>
              <a:buNone/>
            </a:pPr>
            <a:r>
              <a:rPr lang="en-US" sz="2000" dirty="0">
                <a:latin typeface="Roboto" panose="02000000000000000000" pitchFamily="2" charset="0"/>
                <a:ea typeface="Roboto" panose="02000000000000000000" pitchFamily="2" charset="0"/>
              </a:rPr>
              <a:t>Must be approved and arranged by our travel assistance provider.</a:t>
            </a:r>
          </a:p>
        </p:txBody>
      </p:sp>
      <p:sp>
        <p:nvSpPr>
          <p:cNvPr id="3" name="Footer Placeholder 4">
            <a:extLst>
              <a:ext uri="{FF2B5EF4-FFF2-40B4-BE49-F238E27FC236}">
                <a16:creationId xmlns:a16="http://schemas.microsoft.com/office/drawing/2014/main" id="{F3639FAF-FA5C-7ADE-2D03-E0F19C47D36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3" name="TextBox 12">
            <a:extLst>
              <a:ext uri="{FF2B5EF4-FFF2-40B4-BE49-F238E27FC236}">
                <a16:creationId xmlns:a16="http://schemas.microsoft.com/office/drawing/2014/main" id="{61AFCC45-CFBE-0BF0-CAEA-6F34317BD9AD}"/>
              </a:ext>
            </a:extLst>
          </p:cNvPr>
          <p:cNvSpPr txBox="1"/>
          <p:nvPr/>
        </p:nvSpPr>
        <p:spPr>
          <a:xfrm>
            <a:off x="1225485" y="2938314"/>
            <a:ext cx="10416618" cy="2985433"/>
          </a:xfrm>
          <a:prstGeom prst="rect">
            <a:avLst/>
          </a:prstGeom>
          <a:noFill/>
        </p:spPr>
        <p:txBody>
          <a:bodyPr wrap="square" numCol="2">
            <a:spAutoFit/>
          </a:bodyPr>
          <a:lstStyle/>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Worldwide Medical &amp; Dental Referrals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Monitoring of Treatment</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Updates to Family, Employer and Home Physicians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Relay of Insurance and Medical Information</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Medication and Vaccine Transfers</a:t>
            </a:r>
          </a:p>
        </p:txBody>
      </p:sp>
      <p:sp>
        <p:nvSpPr>
          <p:cNvPr id="15" name="TextBox 14">
            <a:extLst>
              <a:ext uri="{FF2B5EF4-FFF2-40B4-BE49-F238E27FC236}">
                <a16:creationId xmlns:a16="http://schemas.microsoft.com/office/drawing/2014/main" id="{4B97C44A-C235-B705-87AD-832869BD98FD}"/>
              </a:ext>
            </a:extLst>
          </p:cNvPr>
          <p:cNvSpPr txBox="1"/>
          <p:nvPr/>
        </p:nvSpPr>
        <p:spPr>
          <a:xfrm>
            <a:off x="3364620" y="6233529"/>
            <a:ext cx="6162675" cy="369332"/>
          </a:xfrm>
          <a:prstGeom prst="rect">
            <a:avLst/>
          </a:prstGeom>
          <a:noFill/>
        </p:spPr>
        <p:txBody>
          <a:bodyPr wrap="square" rtlCol="0">
            <a:spAutoFit/>
          </a:bodyPr>
          <a:lstStyle/>
          <a:p>
            <a:r>
              <a:rPr lang="en-US" dirty="0">
                <a:latin typeface="Roboto" panose="02000000000000000000" pitchFamily="2" charset="0"/>
                <a:ea typeface="Roboto" panose="02000000000000000000" pitchFamily="2" charset="0"/>
              </a:rPr>
              <a:t>*Please refer to the Disclosure slides in this presentation.</a:t>
            </a:r>
          </a:p>
        </p:txBody>
      </p:sp>
      <p:sp>
        <p:nvSpPr>
          <p:cNvPr id="4" name="TextBox 3">
            <a:extLst>
              <a:ext uri="{FF2B5EF4-FFF2-40B4-BE49-F238E27FC236}">
                <a16:creationId xmlns:a16="http://schemas.microsoft.com/office/drawing/2014/main" id="{1BCD3D1B-D76F-C950-D765-36B8EA4B42A4}"/>
              </a:ext>
            </a:extLst>
          </p:cNvPr>
          <p:cNvSpPr txBox="1"/>
          <p:nvPr/>
        </p:nvSpPr>
        <p:spPr>
          <a:xfrm>
            <a:off x="1225485" y="2128068"/>
            <a:ext cx="6919274" cy="727122"/>
          </a:xfrm>
          <a:prstGeom prst="rect">
            <a:avLst/>
          </a:prstGeom>
          <a:noFill/>
        </p:spPr>
        <p:txBody>
          <a:bodyPr wrap="square" lIns="91440" tIns="45720" rIns="91440" bIns="45720" anchor="t">
            <a:spAutoFit/>
          </a:bodyPr>
          <a:lstStyle/>
          <a:p>
            <a:pPr marL="285750" indent="-285750">
              <a:lnSpc>
                <a:spcPct val="125000"/>
              </a:lnSpc>
              <a:spcAft>
                <a:spcPts val="600"/>
              </a:spcAft>
              <a:buSzPct val="100000"/>
            </a:pPr>
            <a:r>
              <a:rPr lang="en-US" sz="3600" b="1">
                <a:solidFill>
                  <a:srgbClr val="E86B1F"/>
                </a:solidFill>
                <a:latin typeface="Roboto"/>
                <a:ea typeface="Roboto"/>
                <a:cs typeface="Roboto"/>
              </a:rPr>
              <a:t>Emergency Medical Assistance</a:t>
            </a:r>
          </a:p>
        </p:txBody>
      </p:sp>
    </p:spTree>
    <p:extLst>
      <p:ext uri="{BB962C8B-B14F-4D97-AF65-F5344CB8AC3E}">
        <p14:creationId xmlns:p14="http://schemas.microsoft.com/office/powerpoint/2010/main" val="1374896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27C9F-378C-4193-2DB2-C33D430B70C7}"/>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8B3B3C5A-07C6-0BE4-4132-81366668FD89}"/>
              </a:ext>
            </a:extLst>
          </p:cNvPr>
          <p:cNvSpPr>
            <a:spLocks noGrp="1"/>
          </p:cNvSpPr>
          <p:nvPr>
            <p:ph type="title"/>
          </p:nvPr>
        </p:nvSpPr>
        <p:spPr>
          <a:xfrm>
            <a:off x="1328737" y="786810"/>
            <a:ext cx="10540175" cy="1395208"/>
          </a:xfrm>
        </p:spPr>
        <p:txBody>
          <a:bodyPr anchor="t">
            <a:normAutofit/>
          </a:bodyPr>
          <a:lstStyle/>
          <a:p>
            <a:r>
              <a:rPr lang="en-US" sz="3600" dirty="0">
                <a:cs typeface="Gill Sans"/>
              </a:rPr>
              <a:t>EMERGENCY Travel assistance benefits</a:t>
            </a:r>
            <a:r>
              <a:rPr lang="en-US" sz="3600" baseline="30000" dirty="0">
                <a:cs typeface="Gill Sans"/>
              </a:rPr>
              <a:t>*</a:t>
            </a:r>
          </a:p>
        </p:txBody>
      </p:sp>
      <p:sp>
        <p:nvSpPr>
          <p:cNvPr id="11" name="Text Placeholder 10">
            <a:extLst>
              <a:ext uri="{FF2B5EF4-FFF2-40B4-BE49-F238E27FC236}">
                <a16:creationId xmlns:a16="http://schemas.microsoft.com/office/drawing/2014/main" id="{02C49736-CC53-407B-CA4E-C18BA1341F6E}"/>
              </a:ext>
            </a:extLst>
          </p:cNvPr>
          <p:cNvSpPr>
            <a:spLocks noGrp="1"/>
          </p:cNvSpPr>
          <p:nvPr>
            <p:ph type="body" sz="quarter" idx="11"/>
          </p:nvPr>
        </p:nvSpPr>
        <p:spPr>
          <a:xfrm>
            <a:off x="1319043" y="1685054"/>
            <a:ext cx="10253831" cy="2072984"/>
          </a:xfrm>
        </p:spPr>
        <p:txBody>
          <a:bodyPr>
            <a:noAutofit/>
          </a:bodyPr>
          <a:lstStyle/>
          <a:p>
            <a:pPr marL="0" indent="0">
              <a:lnSpc>
                <a:spcPct val="125000"/>
              </a:lnSpc>
              <a:spcAft>
                <a:spcPts val="600"/>
              </a:spcAft>
              <a:buSzPct val="100000"/>
              <a:buNone/>
            </a:pPr>
            <a:r>
              <a:rPr lang="en-US" sz="2000" dirty="0">
                <a:latin typeface="Roboto" panose="02000000000000000000" pitchFamily="2" charset="0"/>
                <a:ea typeface="Roboto" panose="02000000000000000000" pitchFamily="2" charset="0"/>
              </a:rPr>
              <a:t>Must be approved and arranged by our travel assistance provider.</a:t>
            </a:r>
          </a:p>
        </p:txBody>
      </p:sp>
      <p:sp>
        <p:nvSpPr>
          <p:cNvPr id="3" name="Footer Placeholder 4">
            <a:extLst>
              <a:ext uri="{FF2B5EF4-FFF2-40B4-BE49-F238E27FC236}">
                <a16:creationId xmlns:a16="http://schemas.microsoft.com/office/drawing/2014/main" id="{77F29BCF-C809-381B-BB8E-5FA44BA38AF1}"/>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0" name="TextBox 9">
            <a:extLst>
              <a:ext uri="{FF2B5EF4-FFF2-40B4-BE49-F238E27FC236}">
                <a16:creationId xmlns:a16="http://schemas.microsoft.com/office/drawing/2014/main" id="{11437D48-B244-E43C-AF8D-E5657C8ACD9F}"/>
              </a:ext>
            </a:extLst>
          </p:cNvPr>
          <p:cNvSpPr txBox="1"/>
          <p:nvPr/>
        </p:nvSpPr>
        <p:spPr>
          <a:xfrm>
            <a:off x="1634666" y="2967400"/>
            <a:ext cx="9787313" cy="3139321"/>
          </a:xfrm>
          <a:prstGeom prst="rect">
            <a:avLst/>
          </a:prstGeom>
          <a:noFill/>
        </p:spPr>
        <p:txBody>
          <a:bodyPr wrap="square" numCol="2" spcCol="365760">
            <a:spAutoFit/>
          </a:bodyPr>
          <a:lstStyle/>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Replacement of Lost or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Stolen Travel Documents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Emergency Travel Arrangements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Language Services</a:t>
            </a:r>
            <a:br>
              <a:rPr lang="en-US" sz="2800" dirty="0">
                <a:latin typeface="Roboto" panose="02000000000000000000" pitchFamily="2" charset="0"/>
                <a:ea typeface="Roboto" panose="02000000000000000000" pitchFamily="2" charset="0"/>
              </a:rPr>
            </a:br>
            <a:endParaRPr lang="en-US" sz="2800" dirty="0">
              <a:latin typeface="Roboto" panose="02000000000000000000" pitchFamily="2" charset="0"/>
              <a:ea typeface="Roboto" panose="02000000000000000000" pitchFamily="2" charset="0"/>
            </a:endParaRP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Transfer of Funds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Legal Referrals</a:t>
            </a:r>
          </a:p>
        </p:txBody>
      </p:sp>
      <p:sp>
        <p:nvSpPr>
          <p:cNvPr id="4" name="TextBox 3">
            <a:extLst>
              <a:ext uri="{FF2B5EF4-FFF2-40B4-BE49-F238E27FC236}">
                <a16:creationId xmlns:a16="http://schemas.microsoft.com/office/drawing/2014/main" id="{D0C94EC9-F9E6-561C-5C13-1943CF8964ED}"/>
              </a:ext>
            </a:extLst>
          </p:cNvPr>
          <p:cNvSpPr txBox="1"/>
          <p:nvPr/>
        </p:nvSpPr>
        <p:spPr>
          <a:xfrm>
            <a:off x="1178350" y="2182018"/>
            <a:ext cx="6919274" cy="727122"/>
          </a:xfrm>
          <a:prstGeom prst="rect">
            <a:avLst/>
          </a:prstGeom>
          <a:noFill/>
        </p:spPr>
        <p:txBody>
          <a:bodyPr wrap="square" lIns="91440" tIns="45720" rIns="91440" bIns="45720" anchor="t">
            <a:spAutoFit/>
          </a:bodyPr>
          <a:lstStyle/>
          <a:p>
            <a:pPr marL="285750" indent="-285750">
              <a:lnSpc>
                <a:spcPct val="125000"/>
              </a:lnSpc>
              <a:spcAft>
                <a:spcPts val="600"/>
              </a:spcAft>
              <a:buSzPct val="100000"/>
            </a:pPr>
            <a:r>
              <a:rPr lang="en-US" sz="3600" b="1">
                <a:solidFill>
                  <a:srgbClr val="E86B1F"/>
                </a:solidFill>
                <a:latin typeface="Roboto"/>
                <a:ea typeface="Roboto"/>
                <a:cs typeface="Roboto"/>
              </a:rPr>
              <a:t>Emergency Travel Assistance</a:t>
            </a:r>
          </a:p>
        </p:txBody>
      </p:sp>
      <p:sp>
        <p:nvSpPr>
          <p:cNvPr id="2" name="TextBox 1">
            <a:extLst>
              <a:ext uri="{FF2B5EF4-FFF2-40B4-BE49-F238E27FC236}">
                <a16:creationId xmlns:a16="http://schemas.microsoft.com/office/drawing/2014/main" id="{C3CD1B03-AE7B-BE45-2632-08231B150C63}"/>
              </a:ext>
            </a:extLst>
          </p:cNvPr>
          <p:cNvSpPr txBox="1"/>
          <p:nvPr/>
        </p:nvSpPr>
        <p:spPr>
          <a:xfrm>
            <a:off x="3364620" y="6233529"/>
            <a:ext cx="6162675" cy="369332"/>
          </a:xfrm>
          <a:prstGeom prst="rect">
            <a:avLst/>
          </a:prstGeom>
          <a:noFill/>
        </p:spPr>
        <p:txBody>
          <a:bodyPr wrap="square" rtlCol="0">
            <a:spAutoFit/>
          </a:bodyPr>
          <a:lstStyle/>
          <a:p>
            <a:r>
              <a:rPr lang="en-US" dirty="0">
                <a:latin typeface="Roboto" panose="02000000000000000000" pitchFamily="2" charset="0"/>
                <a:ea typeface="Roboto" panose="02000000000000000000" pitchFamily="2" charset="0"/>
              </a:rPr>
              <a:t>*Please refer to the Disclosure slides in this presentation.</a:t>
            </a:r>
          </a:p>
        </p:txBody>
      </p:sp>
    </p:spTree>
    <p:extLst>
      <p:ext uri="{BB962C8B-B14F-4D97-AF65-F5344CB8AC3E}">
        <p14:creationId xmlns:p14="http://schemas.microsoft.com/office/powerpoint/2010/main" val="2705296442"/>
      </p:ext>
    </p:extLst>
  </p:cSld>
  <p:clrMapOvr>
    <a:masterClrMapping/>
  </p:clrMapOvr>
</p:sld>
</file>

<file path=ppt/theme/theme1.xml><?xml version="1.0" encoding="utf-8"?>
<a:theme xmlns:a="http://schemas.openxmlformats.org/drawingml/2006/main" name="Office Theme">
  <a:themeElements>
    <a:clrScheme name="Custom 25">
      <a:dk1>
        <a:srgbClr val="3F3F3F"/>
      </a:dk1>
      <a:lt1>
        <a:srgbClr val="FFFFFF"/>
      </a:lt1>
      <a:dk2>
        <a:srgbClr val="000000"/>
      </a:dk2>
      <a:lt2>
        <a:srgbClr val="A5A5A5"/>
      </a:lt2>
      <a:accent1>
        <a:srgbClr val="00194C"/>
      </a:accent1>
      <a:accent2>
        <a:srgbClr val="EAB200"/>
      </a:accent2>
      <a:accent3>
        <a:srgbClr val="DDDDDD"/>
      </a:accent3>
      <a:accent4>
        <a:srgbClr val="954F72"/>
      </a:accent4>
      <a:accent5>
        <a:srgbClr val="00843B"/>
      </a:accent5>
      <a:accent6>
        <a:srgbClr val="014067"/>
      </a:accent6>
      <a:hlink>
        <a:srgbClr val="00194C"/>
      </a:hlink>
      <a:folHlink>
        <a:srgbClr val="954F72"/>
      </a:folHlink>
    </a:clrScheme>
    <a:fontScheme name="Custom 28">
      <a:majorFont>
        <a:latin typeface="Gill Sans MT"/>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avel Presentation_win32_v2" id="{1F3BE848-A059-4AF4-89B2-3C575AFD7A20}" vid="{A68E0537-505F-4C11-B0E8-DA8640CB4D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b4f92b2-bbd5-4749-bf17-ff4cabb1c066" xsi:nil="true"/>
    <MediaServiceKeyPoints xmlns="ca22b58a-427b-43b0-a99a-589f632c2a8d" xsi:nil="true"/>
    <lcf76f155ced4ddcb4097134ff3c332f xmlns="ca22b58a-427b-43b0-a99a-589f632c2a8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8B0A0D42A2A184DBB8764BFD14C658B" ma:contentTypeVersion="19" ma:contentTypeDescription="Create a new document." ma:contentTypeScope="" ma:versionID="706475ed045dcdebb81771a979cd9d79">
  <xsd:schema xmlns:xsd="http://www.w3.org/2001/XMLSchema" xmlns:xs="http://www.w3.org/2001/XMLSchema" xmlns:p="http://schemas.microsoft.com/office/2006/metadata/properties" xmlns:ns2="ca22b58a-427b-43b0-a99a-589f632c2a8d" xmlns:ns3="bd316bda-5b2c-4160-95e2-9cc6416e4cfd" xmlns:ns4="3b4f92b2-bbd5-4749-bf17-ff4cabb1c066" targetNamespace="http://schemas.microsoft.com/office/2006/metadata/properties" ma:root="true" ma:fieldsID="26665f88b02d9834449febddd6735023" ns2:_="" ns3:_="" ns4:_="">
    <xsd:import namespace="ca22b58a-427b-43b0-a99a-589f632c2a8d"/>
    <xsd:import namespace="bd316bda-5b2c-4160-95e2-9cc6416e4cfd"/>
    <xsd:import namespace="3b4f92b2-bbd5-4749-bf17-ff4cabb1c06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AutoKeyPoints" minOccurs="0"/>
                <xsd:element ref="ns2:MediaServiceKeyPoints" minOccurs="0"/>
                <xsd:element ref="ns2:MediaServiceLocation" minOccurs="0"/>
                <xsd:element ref="ns2:lcf76f155ced4ddcb4097134ff3c332f" minOccurs="0"/>
                <xsd:element ref="ns4: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22b58a-427b-43b0-a99a-589f632c2a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5019fdb-bad5-4652-a05b-b2497995f709"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316bda-5b2c-4160-95e2-9cc6416e4cf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b4f92b2-bbd5-4749-bf17-ff4cabb1c066"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24dc0e7b-00aa-4269-aa47-48af1e0b4cf6}" ma:internalName="TaxCatchAll" ma:showField="CatchAllData" ma:web="3b4f92b2-bbd5-4749-bf17-ff4cabb1c06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88F49E-C42F-4822-8376-318FB5D7679E}">
  <ds:schemaRefs>
    <ds:schemaRef ds:uri="3b4f92b2-bbd5-4749-bf17-ff4cabb1c066"/>
    <ds:schemaRef ds:uri="http://schemas.microsoft.com/office/2006/metadata/properties"/>
    <ds:schemaRef ds:uri="http://purl.org/dc/dcmitype/"/>
    <ds:schemaRef ds:uri="bd316bda-5b2c-4160-95e2-9cc6416e4cfd"/>
    <ds:schemaRef ds:uri="http://www.w3.org/XML/1998/namespace"/>
    <ds:schemaRef ds:uri="ca22b58a-427b-43b0-a99a-589f632c2a8d"/>
    <ds:schemaRef ds:uri="http://schemas.microsoft.com/office/2006/documentManagement/types"/>
    <ds:schemaRef ds:uri="http://purl.org/dc/elements/1.1/"/>
    <ds:schemaRef ds:uri="http://purl.org/dc/term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64ED8A25-70CA-4AFB-A0DB-C391ACAAD2C4}">
  <ds:schemaRefs>
    <ds:schemaRef ds:uri="http://schemas.microsoft.com/sharepoint/v3/contenttype/forms"/>
  </ds:schemaRefs>
</ds:datastoreItem>
</file>

<file path=customXml/itemProps3.xml><?xml version="1.0" encoding="utf-8"?>
<ds:datastoreItem xmlns:ds="http://schemas.openxmlformats.org/officeDocument/2006/customXml" ds:itemID="{89B61AB5-A9CC-44CE-9E3F-0792898160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22b58a-427b-43b0-a99a-589f632c2a8d"/>
    <ds:schemaRef ds:uri="bd316bda-5b2c-4160-95e2-9cc6416e4cfd"/>
    <ds:schemaRef ds:uri="3b4f92b2-bbd5-4749-bf17-ff4cabb1c0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Travel presentation</Template>
  <TotalTime>864</TotalTime>
  <Words>2327</Words>
  <Application>Microsoft Office PowerPoint</Application>
  <PresentationFormat>Widescreen</PresentationFormat>
  <Paragraphs>262</Paragraphs>
  <Slides>30</Slides>
  <Notes>28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Aptos</vt:lpstr>
      <vt:lpstr>Arial</vt:lpstr>
      <vt:lpstr>bitly display</vt:lpstr>
      <vt:lpstr>Gill Sans</vt:lpstr>
      <vt:lpstr>Gill Sans MT</vt:lpstr>
      <vt:lpstr>Gill Sans Nova Light</vt:lpstr>
      <vt:lpstr>Helvetica Light</vt:lpstr>
      <vt:lpstr>Roboto</vt:lpstr>
      <vt:lpstr>Office Theme</vt:lpstr>
      <vt:lpstr>PowerPoint Presentation</vt:lpstr>
      <vt:lpstr>Program info</vt:lpstr>
      <vt:lpstr>WHEN TO CALL</vt:lpstr>
      <vt:lpstr>Have This Info Ready</vt:lpstr>
      <vt:lpstr>WHEN ARE YOU COVERED?</vt:lpstr>
      <vt:lpstr>WHO IS COVERED?</vt:lpstr>
      <vt:lpstr>EMERGENCY Travel assistance benefits*</vt:lpstr>
      <vt:lpstr>EMERGENCY travel assistance benefits*</vt:lpstr>
      <vt:lpstr>EMERGENCY Travel assistance benefits*</vt:lpstr>
      <vt:lpstr>EMERGENCY Medical evacuation &amp;  repatriation</vt:lpstr>
      <vt:lpstr>Emergency reunion</vt:lpstr>
      <vt:lpstr>Emergency CASH</vt:lpstr>
      <vt:lpstr>Emergency outpatient CASH</vt:lpstr>
      <vt:lpstr>Return of dependent children</vt:lpstr>
      <vt:lpstr>Return of RV / Automobile</vt:lpstr>
      <vt:lpstr>Return of RV / Automobile</vt:lpstr>
      <vt:lpstr>Return of mortal remains</vt:lpstr>
      <vt:lpstr>Return of PET</vt:lpstr>
      <vt:lpstr>Accidental death and severe injury</vt:lpstr>
      <vt:lpstr>Prescription Medication and Medical Device Replacement</vt:lpstr>
      <vt:lpstr>Prescription Medication and Medical Device Replacement</vt:lpstr>
      <vt:lpstr>Domestic partner</vt:lpstr>
      <vt:lpstr>Immediate Family member</vt:lpstr>
      <vt:lpstr>Immediate Family member</vt:lpstr>
      <vt:lpstr>CLAIMS info</vt:lpstr>
      <vt:lpstr>General exclusions</vt:lpstr>
      <vt:lpstr>TRAVEL INSURANCE</vt:lpstr>
      <vt:lpstr>Disclosures</vt:lpstr>
      <vt:lpstr>Disclosures</vt:lpstr>
      <vt:lpstr>More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Zidwick, Vicki</dc:creator>
  <cp:lastModifiedBy>Zidwick, Vicki</cp:lastModifiedBy>
  <cp:revision>32</cp:revision>
  <dcterms:created xsi:type="dcterms:W3CDTF">2025-05-30T19:55:10Z</dcterms:created>
  <dcterms:modified xsi:type="dcterms:W3CDTF">2026-03-17T17:19:12Z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0x01010068B0A0D42A2A184DBB8764BFD14C658B</vt:lpwstr>
  </property>
  <property fmtid="{D5CDD505-2E9C-101B-9397-08002B2CF9AE}" pid="3" name="MediaServiceImageTags">
    <vt:lpwstr/>
  </property>
  <property fmtid="{D5CDD505-2E9C-101B-9397-08002B2CF9AE}" pid="4" name="MSIP_Label_e8ba2094-5e22-4200-a94b-9c9c0cdafd91_Enabled">
    <vt:lpwstr>true</vt:lpwstr>
  </property>
  <property fmtid="{D5CDD505-2E9C-101B-9397-08002B2CF9AE}" pid="5" name="MSIP_Label_e8ba2094-5e22-4200-a94b-9c9c0cdafd91_SetDate">
    <vt:lpwstr>2026-03-12T13:12:01Z</vt:lpwstr>
  </property>
  <property fmtid="{D5CDD505-2E9C-101B-9397-08002B2CF9AE}" pid="6" name="MSIP_Label_e8ba2094-5e22-4200-a94b-9c9c0cdafd91_Method">
    <vt:lpwstr>Standard</vt:lpwstr>
  </property>
  <property fmtid="{D5CDD505-2E9C-101B-9397-08002B2CF9AE}" pid="7" name="MSIP_Label_e8ba2094-5e22-4200-a94b-9c9c0cdafd91_Name">
    <vt:lpwstr>Confidential Information</vt:lpwstr>
  </property>
  <property fmtid="{D5CDD505-2E9C-101B-9397-08002B2CF9AE}" pid="8" name="MSIP_Label_e8ba2094-5e22-4200-a94b-9c9c0cdafd91_SiteId">
    <vt:lpwstr>441d4a8f-7999-4d6a-9670-672cf8d03e35</vt:lpwstr>
  </property>
  <property fmtid="{D5CDD505-2E9C-101B-9397-08002B2CF9AE}" pid="9" name="MSIP_Label_e8ba2094-5e22-4200-a94b-9c9c0cdafd91_ActionId">
    <vt:lpwstr>f5186266-7145-4cc1-81eb-a0c3325a7d8a</vt:lpwstr>
  </property>
  <property fmtid="{D5CDD505-2E9C-101B-9397-08002B2CF9AE}" pid="10" name="MSIP_Label_e8ba2094-5e22-4200-a94b-9c9c0cdafd91_ContentBits">
    <vt:lpwstr>2</vt:lpwstr>
  </property>
  <property fmtid="{D5CDD505-2E9C-101B-9397-08002B2CF9AE}" pid="11" name="MSIP_Label_e8ba2094-5e22-4200-a94b-9c9c0cdafd91_Tag">
    <vt:lpwstr>10, 3, 0, 1</vt:lpwstr>
  </property>
  <property fmtid="{D5CDD505-2E9C-101B-9397-08002B2CF9AE}" pid="12" name="ClassificationContentMarkingFooterLocations">
    <vt:lpwstr>Office Theme:7</vt:lpwstr>
  </property>
  <property fmtid="{D5CDD505-2E9C-101B-9397-08002B2CF9AE}" pid="13" name="ClassificationContentMarkingFooterText">
    <vt:lpwstr>Confidential Information</vt:lpwstr>
  </property>
</Properties>
</file>